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50"/>
  </p:notesMasterIdLst>
  <p:handoutMasterIdLst>
    <p:handoutMasterId r:id="rId51"/>
  </p:handoutMasterIdLst>
  <p:sldIdLst>
    <p:sldId id="295" r:id="rId2"/>
    <p:sldId id="424" r:id="rId3"/>
    <p:sldId id="475" r:id="rId4"/>
    <p:sldId id="466" r:id="rId5"/>
    <p:sldId id="472" r:id="rId6"/>
    <p:sldId id="356" r:id="rId7"/>
    <p:sldId id="473" r:id="rId8"/>
    <p:sldId id="461" r:id="rId9"/>
    <p:sldId id="470" r:id="rId10"/>
    <p:sldId id="474" r:id="rId11"/>
    <p:sldId id="465" r:id="rId12"/>
    <p:sldId id="476" r:id="rId13"/>
    <p:sldId id="463" r:id="rId14"/>
    <p:sldId id="464" r:id="rId15"/>
    <p:sldId id="456" r:id="rId16"/>
    <p:sldId id="469" r:id="rId17"/>
    <p:sldId id="467" r:id="rId18"/>
    <p:sldId id="471" r:id="rId19"/>
    <p:sldId id="360" r:id="rId20"/>
    <p:sldId id="374" r:id="rId21"/>
    <p:sldId id="435" r:id="rId22"/>
    <p:sldId id="436" r:id="rId23"/>
    <p:sldId id="437" r:id="rId24"/>
    <p:sldId id="438" r:id="rId25"/>
    <p:sldId id="439" r:id="rId26"/>
    <p:sldId id="440" r:id="rId27"/>
    <p:sldId id="442" r:id="rId28"/>
    <p:sldId id="468" r:id="rId29"/>
    <p:sldId id="441" r:id="rId30"/>
    <p:sldId id="443" r:id="rId31"/>
    <p:sldId id="444" r:id="rId32"/>
    <p:sldId id="445" r:id="rId33"/>
    <p:sldId id="446" r:id="rId34"/>
    <p:sldId id="447" r:id="rId35"/>
    <p:sldId id="448" r:id="rId36"/>
    <p:sldId id="449" r:id="rId37"/>
    <p:sldId id="450" r:id="rId38"/>
    <p:sldId id="361" r:id="rId39"/>
    <p:sldId id="451" r:id="rId40"/>
    <p:sldId id="362" r:id="rId41"/>
    <p:sldId id="454" r:id="rId42"/>
    <p:sldId id="453" r:id="rId43"/>
    <p:sldId id="452" r:id="rId44"/>
    <p:sldId id="290" r:id="rId45"/>
    <p:sldId id="292" r:id="rId46"/>
    <p:sldId id="294" r:id="rId47"/>
    <p:sldId id="291" r:id="rId48"/>
    <p:sldId id="29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C48"/>
    <a:srgbClr val="2C2D39"/>
    <a:srgbClr val="242630"/>
    <a:srgbClr val="2A1F43"/>
    <a:srgbClr val="0C1B43"/>
    <a:srgbClr val="000000"/>
    <a:srgbClr val="1D2225"/>
    <a:srgbClr val="F8F8F8"/>
    <a:srgbClr val="363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551" autoAdjust="0"/>
  </p:normalViewPr>
  <p:slideViewPr>
    <p:cSldViewPr snapToGrid="0" snapToObjects="1">
      <p:cViewPr varScale="1">
        <p:scale>
          <a:sx n="108" d="100"/>
          <a:sy n="108" d="100"/>
        </p:scale>
        <p:origin x="714" y="114"/>
      </p:cViewPr>
      <p:guideLst/>
    </p:cSldViewPr>
  </p:slideViewPr>
  <p:notesTextViewPr>
    <p:cViewPr>
      <p:scale>
        <a:sx n="1" d="1"/>
        <a:sy n="1" d="1"/>
      </p:scale>
      <p:origin x="0" y="0"/>
    </p:cViewPr>
  </p:notesTextViewPr>
  <p:notesViewPr>
    <p:cSldViewPr snapToGrid="0" snapToObjects="1">
      <p:cViewPr varScale="1">
        <p:scale>
          <a:sx n="86" d="100"/>
          <a:sy n="86" d="100"/>
        </p:scale>
        <p:origin x="241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743-4F11-8EB5-C43D09993355}"/>
            </c:ext>
          </c:extLst>
        </c:ser>
        <c:ser>
          <c:idx val="1"/>
          <c:order val="1"/>
          <c:tx>
            <c:strRef>
              <c:f>Sheet1!$C$1</c:f>
              <c:strCache>
                <c:ptCount val="1"/>
                <c:pt idx="0">
                  <c:v>Series 2</c:v>
                </c:pt>
              </c:strCache>
            </c:strRef>
          </c:tx>
          <c:spPr>
            <a:solidFill>
              <a:schemeClr val="bg2"/>
            </a:solidFill>
            <a:ln>
              <a:noFill/>
            </a:ln>
            <a:effectLst/>
          </c:spPr>
          <c:invertIfNegative val="0"/>
          <c:dPt>
            <c:idx val="0"/>
            <c:invertIfNegative val="0"/>
            <c:bubble3D val="0"/>
            <c:spPr>
              <a:solidFill>
                <a:schemeClr val="bg1">
                  <a:lumMod val="95000"/>
                </a:schemeClr>
              </a:solidFill>
              <a:ln>
                <a:noFill/>
              </a:ln>
              <a:effectLst/>
            </c:spPr>
            <c:extLst>
              <c:ext xmlns:c16="http://schemas.microsoft.com/office/drawing/2014/chart" uri="{C3380CC4-5D6E-409C-BE32-E72D297353CC}">
                <c16:uniqueId val="{00000003-2743-4F11-8EB5-C43D09993355}"/>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743-4F11-8EB5-C43D0999335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743-4F11-8EB5-C43D09993355}"/>
            </c:ext>
          </c:extLst>
        </c:ser>
        <c:dLbls>
          <c:showLegendKey val="0"/>
          <c:showVal val="0"/>
          <c:showCatName val="0"/>
          <c:showSerName val="0"/>
          <c:showPercent val="0"/>
          <c:showBubbleSize val="0"/>
        </c:dLbls>
        <c:gapWidth val="219"/>
        <c:overlap val="-27"/>
        <c:axId val="96190280"/>
        <c:axId val="96186752"/>
      </c:barChart>
      <c:catAx>
        <c:axId val="96190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6186752"/>
        <c:crosses val="autoZero"/>
        <c:auto val="1"/>
        <c:lblAlgn val="ctr"/>
        <c:lblOffset val="100"/>
        <c:noMultiLvlLbl val="0"/>
      </c:catAx>
      <c:valAx>
        <c:axId val="96186752"/>
        <c:scaling>
          <c:orientation val="minMax"/>
        </c:scaling>
        <c:delete val="0"/>
        <c:axPos val="l"/>
        <c:majorGridlines>
          <c:spPr>
            <a:ln w="3175" cap="flat" cmpd="sng" algn="ctr">
              <a:solidFill>
                <a:schemeClr val="tx2">
                  <a:lumMod val="10000"/>
                  <a:lumOff val="90000"/>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6190280"/>
        <c:crosses val="autoZero"/>
        <c:crossBetween val="between"/>
      </c:valAx>
      <c:spPr>
        <a:noFill/>
        <a:ln>
          <a:noFill/>
        </a:ln>
        <a:effectLst/>
      </c:spPr>
    </c:plotArea>
    <c:legend>
      <c:legendPos val="b"/>
      <c:layout>
        <c:manualLayout>
          <c:xMode val="edge"/>
          <c:yMode val="edge"/>
          <c:x val="0.36855806048060696"/>
          <c:y val="0.93765847864695862"/>
          <c:w val="0.2628837840853252"/>
          <c:h val="6.2341521353041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A2E05-2C6E-484E-9BB1-366C90717B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043844-B7FE-EC43-89AA-8831B859F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B138B2-18CD-1D41-89B0-ADB5F3BA92A3}" type="datetimeFigureOut">
              <a:rPr lang="en-US" smtClean="0"/>
              <a:t>7/19/2022</a:t>
            </a:fld>
            <a:endParaRPr lang="en-US" dirty="0"/>
          </a:p>
        </p:txBody>
      </p:sp>
      <p:sp>
        <p:nvSpPr>
          <p:cNvPr id="4" name="Footer Placeholder 3">
            <a:extLst>
              <a:ext uri="{FF2B5EF4-FFF2-40B4-BE49-F238E27FC236}">
                <a16:creationId xmlns:a16="http://schemas.microsoft.com/office/drawing/2014/main" id="{BFAC2EDC-03FB-D147-9BAA-37FCFF988C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E195D-E935-D746-A5D1-61E2EBF7EF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7D167-9BB5-2048-9DDA-7DF8E5D94DC9}" type="slidenum">
              <a:rPr lang="en-US" smtClean="0"/>
              <a:t>‹#›</a:t>
            </a:fld>
            <a:endParaRPr lang="en-US" dirty="0"/>
          </a:p>
        </p:txBody>
      </p:sp>
    </p:spTree>
    <p:extLst>
      <p:ext uri="{BB962C8B-B14F-4D97-AF65-F5344CB8AC3E}">
        <p14:creationId xmlns:p14="http://schemas.microsoft.com/office/powerpoint/2010/main" val="297751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7A355-8776-CB43-838E-ED9EE2F8390B}" type="datetimeFigureOut">
              <a:rPr lang="en-US" smtClean="0"/>
              <a:t>7/19/2022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03FA8-A3F3-7640-B13D-36C73B3E5587}" type="slidenum">
              <a:rPr lang="en-US" smtClean="0"/>
              <a:t>‹#›</a:t>
            </a:fld>
            <a:endParaRPr lang="en-US" dirty="0"/>
          </a:p>
        </p:txBody>
      </p:sp>
    </p:spTree>
    <p:extLst>
      <p:ext uri="{BB962C8B-B14F-4D97-AF65-F5344CB8AC3E}">
        <p14:creationId xmlns:p14="http://schemas.microsoft.com/office/powerpoint/2010/main" val="322017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03FA8-A3F3-7640-B13D-36C73B3E5587}" type="slidenum">
              <a:rPr lang="en-US" smtClean="0"/>
              <a:t>1</a:t>
            </a:fld>
            <a:endParaRPr lang="en-US" dirty="0"/>
          </a:p>
        </p:txBody>
      </p:sp>
    </p:spTree>
    <p:extLst>
      <p:ext uri="{BB962C8B-B14F-4D97-AF65-F5344CB8AC3E}">
        <p14:creationId xmlns:p14="http://schemas.microsoft.com/office/powerpoint/2010/main" val="108512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03FA8-A3F3-7640-B13D-36C73B3E5587}" type="slidenum">
              <a:rPr lang="en-US" smtClean="0"/>
              <a:t>45</a:t>
            </a:fld>
            <a:endParaRPr lang="en-US" dirty="0"/>
          </a:p>
        </p:txBody>
      </p:sp>
    </p:spTree>
    <p:extLst>
      <p:ext uri="{BB962C8B-B14F-4D97-AF65-F5344CB8AC3E}">
        <p14:creationId xmlns:p14="http://schemas.microsoft.com/office/powerpoint/2010/main" val="182700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03FA8-A3F3-7640-B13D-36C73B3E5587}" type="slidenum">
              <a:rPr lang="en-US" smtClean="0"/>
              <a:t>48</a:t>
            </a:fld>
            <a:endParaRPr lang="en-US" dirty="0"/>
          </a:p>
        </p:txBody>
      </p:sp>
    </p:spTree>
    <p:extLst>
      <p:ext uri="{BB962C8B-B14F-4D97-AF65-F5344CB8AC3E}">
        <p14:creationId xmlns:p14="http://schemas.microsoft.com/office/powerpoint/2010/main" val="387181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62CB9073-1A97-EF48-93BC-E626B884D79B}"/>
              </a:ext>
            </a:extLst>
          </p:cNvPr>
          <p:cNvSpPr>
            <a:spLocks noGrp="1"/>
          </p:cNvSpPr>
          <p:nvPr>
            <p:ph type="pic" sz="quarter" idx="14"/>
          </p:nvPr>
        </p:nvSpPr>
        <p:spPr>
          <a:xfrm>
            <a:off x="-9249" y="-4352"/>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solidFill>
            <a:schemeClr val="tx1"/>
          </a:solidFill>
        </p:spPr>
        <p:txBody>
          <a:bodyPr wrap="square">
            <a:noAutofit/>
          </a:bodyPr>
          <a:lstStyle/>
          <a:p>
            <a:r>
              <a:rPr lang="en-US"/>
              <a:t>Click icon to add picture</a:t>
            </a:r>
            <a:endParaRPr lang="en-US" dirty="0"/>
          </a:p>
        </p:txBody>
      </p:sp>
      <p:sp>
        <p:nvSpPr>
          <p:cNvPr id="12" name="Text Placeholder 2">
            <a:extLst>
              <a:ext uri="{FF2B5EF4-FFF2-40B4-BE49-F238E27FC236}">
                <a16:creationId xmlns:a16="http://schemas.microsoft.com/office/drawing/2014/main" id="{63A7554C-2E3E-454F-9E07-C38195D4CF32}"/>
              </a:ext>
            </a:extLst>
          </p:cNvPr>
          <p:cNvSpPr>
            <a:spLocks noGrp="1"/>
          </p:cNvSpPr>
          <p:nvPr>
            <p:ph type="body" idx="13" hasCustomPrompt="1"/>
          </p:nvPr>
        </p:nvSpPr>
        <p:spPr>
          <a:xfrm>
            <a:off x="838200" y="4561873"/>
            <a:ext cx="10515600" cy="703135"/>
          </a:xfrm>
        </p:spPr>
        <p:txBody>
          <a:bodyPr lIns="91440" rIns="91440" anchor="ctr">
            <a:normAutofit/>
          </a:bodyPr>
          <a:lstStyle>
            <a:lvl1pPr marL="0" indent="0" algn="l">
              <a:lnSpc>
                <a:spcPct val="150000"/>
              </a:lnSpc>
              <a:buNone/>
              <a:defRPr sz="2400" b="1" i="0" cap="all" spc="600" baseline="0">
                <a:solidFill>
                  <a:schemeClr val="bg1"/>
                </a:solidFill>
                <a:latin typeface="MingLiU" panose="02020509000000000000" pitchFamily="49" charset="-120"/>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latin typeface="Meiryo UI" panose="020B0604030504040204" pitchFamily="50" charset="-128"/>
                <a:ea typeface="Meiryo UI" panose="020B0604030504040204" pitchFamily="50" charset="-128"/>
              </a:rPr>
              <a:t>Subtitle</a:t>
            </a:r>
            <a:endParaRPr lang="ja-JP" altLang="en-US" dirty="0">
              <a:latin typeface="Meiryo UI" panose="020B0604030504040204" pitchFamily="50" charset="-128"/>
              <a:ea typeface="Meiryo UI" panose="020B0604030504040204" pitchFamily="50" charset="-128"/>
            </a:endParaRPr>
          </a:p>
        </p:txBody>
      </p:sp>
      <p:sp>
        <p:nvSpPr>
          <p:cNvPr id="18" name="Title 1">
            <a:extLst>
              <a:ext uri="{FF2B5EF4-FFF2-40B4-BE49-F238E27FC236}">
                <a16:creationId xmlns:a16="http://schemas.microsoft.com/office/drawing/2014/main" id="{E3ED0903-C4AC-F843-878E-D66CB7BFB0E9}"/>
              </a:ext>
            </a:extLst>
          </p:cNvPr>
          <p:cNvSpPr>
            <a:spLocks noGrp="1"/>
          </p:cNvSpPr>
          <p:nvPr>
            <p:ph type="title" hasCustomPrompt="1"/>
          </p:nvPr>
        </p:nvSpPr>
        <p:spPr>
          <a:xfrm>
            <a:off x="838200" y="2373294"/>
            <a:ext cx="7709488" cy="1927810"/>
          </a:xfrm>
        </p:spPr>
        <p:txBody>
          <a:bodyPr lIns="91440" rIns="91440">
            <a:noAutofit/>
          </a:bodyPr>
          <a:lstStyle>
            <a:lvl1pPr algn="l">
              <a:defRPr sz="13800" b="1" i="0" spc="150" baseline="0">
                <a:solidFill>
                  <a:schemeClr val="bg1"/>
                </a:solidFill>
                <a:latin typeface="MingLiU" panose="02020509000000000000" pitchFamily="49" charset="-120"/>
                <a:ea typeface="MingLiU" panose="02020509000000000000" pitchFamily="49" charset="-120"/>
              </a:defRPr>
            </a:lvl1pPr>
          </a:lstStyle>
          <a:p>
            <a:r>
              <a:rPr lang="en-US" dirty="0"/>
              <a:t>Title</a:t>
            </a:r>
          </a:p>
        </p:txBody>
      </p:sp>
      <p:sp>
        <p:nvSpPr>
          <p:cNvPr id="22" name="Right Triangle 21">
            <a:extLst>
              <a:ext uri="{FF2B5EF4-FFF2-40B4-BE49-F238E27FC236}">
                <a16:creationId xmlns:a16="http://schemas.microsoft.com/office/drawing/2014/main" id="{EF81B901-913B-5741-A4AC-B5819DACFCDF}"/>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ight Triangle 22">
            <a:extLst>
              <a:ext uri="{FF2B5EF4-FFF2-40B4-BE49-F238E27FC236}">
                <a16:creationId xmlns:a16="http://schemas.microsoft.com/office/drawing/2014/main" id="{8FDD99BC-FCD1-D541-9FE6-03E39F2856C6}"/>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Oval 22">
            <a:extLst>
              <a:ext uri="{FF2B5EF4-FFF2-40B4-BE49-F238E27FC236}">
                <a16:creationId xmlns:a16="http://schemas.microsoft.com/office/drawing/2014/main" id="{CA93CC85-EFC8-994A-9ADB-8DEE2579AAF9}"/>
              </a:ext>
            </a:extLst>
          </p:cNvPr>
          <p:cNvSpPr/>
          <p:nvPr userDrawn="1"/>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743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551932-EED2-CB48-969B-F9308DFE265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51" name="Title 1">
            <a:extLst>
              <a:ext uri="{FF2B5EF4-FFF2-40B4-BE49-F238E27FC236}">
                <a16:creationId xmlns:a16="http://schemas.microsoft.com/office/drawing/2014/main" id="{ADEF5424-A6E0-A345-9A75-92E71E45923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52" name="Group 51">
            <a:extLst>
              <a:ext uri="{FF2B5EF4-FFF2-40B4-BE49-F238E27FC236}">
                <a16:creationId xmlns:a16="http://schemas.microsoft.com/office/drawing/2014/main" id="{2D2069D9-A96F-DD4A-B6CB-C29449020E71}"/>
              </a:ext>
            </a:extLst>
          </p:cNvPr>
          <p:cNvGrpSpPr/>
          <p:nvPr userDrawn="1"/>
        </p:nvGrpSpPr>
        <p:grpSpPr>
          <a:xfrm>
            <a:off x="0" y="-10162"/>
            <a:ext cx="12192000" cy="6868162"/>
            <a:chOff x="0" y="-10162"/>
            <a:chExt cx="12192000" cy="6868162"/>
          </a:xfrm>
        </p:grpSpPr>
        <p:sp>
          <p:nvSpPr>
            <p:cNvPr id="53" name="Right Triangle 52">
              <a:extLst>
                <a:ext uri="{FF2B5EF4-FFF2-40B4-BE49-F238E27FC236}">
                  <a16:creationId xmlns:a16="http://schemas.microsoft.com/office/drawing/2014/main" id="{44CFA19C-5DA0-774B-AFF3-36921EACACDD}"/>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 name="Right Triangle 53">
              <a:extLst>
                <a:ext uri="{FF2B5EF4-FFF2-40B4-BE49-F238E27FC236}">
                  <a16:creationId xmlns:a16="http://schemas.microsoft.com/office/drawing/2014/main" id="{D9F82FBA-46B0-A844-AE24-E839A52F2A42}"/>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cxnSp>
        <p:nvCxnSpPr>
          <p:cNvPr id="56" name="Straight Connector 55">
            <a:extLst>
              <a:ext uri="{FF2B5EF4-FFF2-40B4-BE49-F238E27FC236}">
                <a16:creationId xmlns:a16="http://schemas.microsoft.com/office/drawing/2014/main" id="{639370BE-395F-E946-A985-43E0B2F007A7}"/>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EC358B-2232-784F-B64F-E210A64AF153}"/>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8" name="Oval 22">
            <a:extLst>
              <a:ext uri="{FF2B5EF4-FFF2-40B4-BE49-F238E27FC236}">
                <a16:creationId xmlns:a16="http://schemas.microsoft.com/office/drawing/2014/main" id="{5C8304CD-638B-A244-8BB2-5827EFC0BE18}"/>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FFD9DF-9E1C-4765-BCE6-B273DEE1F564}"/>
              </a:ext>
            </a:extLst>
          </p:cNvPr>
          <p:cNvSpPr>
            <a:spLocks noGrp="1"/>
          </p:cNvSpPr>
          <p:nvPr>
            <p:ph sz="quarter" idx="10"/>
          </p:nvPr>
        </p:nvSpPr>
        <p:spPr>
          <a:xfrm>
            <a:off x="830263" y="1266825"/>
            <a:ext cx="105314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42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5188DA-8D2D-EE45-B63B-68389D618B8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12700" y="-4352"/>
            <a:ext cx="6618160" cy="6862352"/>
          </a:xfrm>
          <a:prstGeom prst="rect">
            <a:avLst/>
          </a:prstGeom>
        </p:spPr>
      </p:pic>
      <p:sp>
        <p:nvSpPr>
          <p:cNvPr id="6" name="Right Triangle 5">
            <a:extLst>
              <a:ext uri="{FF2B5EF4-FFF2-40B4-BE49-F238E27FC236}">
                <a16:creationId xmlns:a16="http://schemas.microsoft.com/office/drawing/2014/main" id="{49DD1090-E08C-414F-B909-F960029978CC}"/>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830269" y="168721"/>
            <a:ext cx="4858575"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20" name="Oval 22">
            <a:extLst>
              <a:ext uri="{FF2B5EF4-FFF2-40B4-BE49-F238E27FC236}">
                <a16:creationId xmlns:a16="http://schemas.microsoft.com/office/drawing/2014/main" id="{E86DEBE5-E80B-624F-85DC-B53B9841EF52}"/>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498330F-989F-C743-B682-3B45105A64F9}"/>
              </a:ext>
            </a:extLst>
          </p:cNvPr>
          <p:cNvSpPr/>
          <p:nvPr userDrawn="1"/>
        </p:nvSpPr>
        <p:spPr>
          <a:xfrm rot="10800000">
            <a:off x="5800596" y="-435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Picture Placeholder 10">
            <a:extLst>
              <a:ext uri="{FF2B5EF4-FFF2-40B4-BE49-F238E27FC236}">
                <a16:creationId xmlns:a16="http://schemas.microsoft.com/office/drawing/2014/main" id="{4BFA0C42-6D2A-FE45-B00F-C3FE723B69B9}"/>
              </a:ext>
            </a:extLst>
          </p:cNvPr>
          <p:cNvSpPr>
            <a:spLocks noGrp="1"/>
          </p:cNvSpPr>
          <p:nvPr>
            <p:ph type="pic" sz="quarter" idx="14"/>
          </p:nvPr>
        </p:nvSpPr>
        <p:spPr>
          <a:xfrm>
            <a:off x="6638925" y="-4352"/>
            <a:ext cx="5553075" cy="6862352"/>
          </a:xfrm>
          <a:solidFill>
            <a:schemeClr val="accent1"/>
          </a:solidFill>
        </p:spPr>
        <p:txBody>
          <a:bodyPr/>
          <a:lstStyle/>
          <a:p>
            <a:r>
              <a:rPr lang="en-US"/>
              <a:t>Click icon to add picture</a:t>
            </a:r>
            <a:endParaRPr lang="en-US" dirty="0"/>
          </a:p>
        </p:txBody>
      </p:sp>
      <p:cxnSp>
        <p:nvCxnSpPr>
          <p:cNvPr id="26" name="Straight Connector 25">
            <a:extLst>
              <a:ext uri="{FF2B5EF4-FFF2-40B4-BE49-F238E27FC236}">
                <a16:creationId xmlns:a16="http://schemas.microsoft.com/office/drawing/2014/main" id="{DD7A153A-DE47-5845-9FBA-5E84842262CB}"/>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0FEE8-FCFE-D34B-AC0A-D33499171CF5}"/>
              </a:ext>
            </a:extLst>
          </p:cNvPr>
          <p:cNvCxnSpPr>
            <a:cxnSpLocks/>
          </p:cNvCxnSpPr>
          <p:nvPr userDrawn="1"/>
        </p:nvCxnSpPr>
        <p:spPr>
          <a:xfrm>
            <a:off x="5235260"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F88E3020-67F3-4319-8D6D-AF959AE4492B}"/>
              </a:ext>
            </a:extLst>
          </p:cNvPr>
          <p:cNvSpPr>
            <a:spLocks noGrp="1"/>
          </p:cNvSpPr>
          <p:nvPr>
            <p:ph type="dt" sz="half" idx="15"/>
          </p:nvPr>
        </p:nvSpPr>
        <p:spPr/>
        <p:txBody>
          <a:bodyPr/>
          <a:lstStyle/>
          <a:p>
            <a:fld id="{81B73CA7-3CCD-504D-B97A-835A2330CDB2}" type="datetimeFigureOut">
              <a:rPr lang="en-US" smtClean="0"/>
              <a:pPr/>
              <a:t>7/19/2022</a:t>
            </a:fld>
            <a:endParaRPr lang="en-US" dirty="0"/>
          </a:p>
        </p:txBody>
      </p:sp>
      <p:sp>
        <p:nvSpPr>
          <p:cNvPr id="7" name="Footer Placeholder 6">
            <a:extLst>
              <a:ext uri="{FF2B5EF4-FFF2-40B4-BE49-F238E27FC236}">
                <a16:creationId xmlns:a16="http://schemas.microsoft.com/office/drawing/2014/main" id="{C8332DD3-414D-426E-BB83-A7CE934174B6}"/>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5DBA4D0A-04F7-406D-970F-851D89A87A95}"/>
              </a:ext>
            </a:extLst>
          </p:cNvPr>
          <p:cNvSpPr>
            <a:spLocks noGrp="1"/>
          </p:cNvSpPr>
          <p:nvPr>
            <p:ph type="sldNum" sz="quarter" idx="17"/>
          </p:nvPr>
        </p:nvSpPr>
        <p:spPr/>
        <p:txBody>
          <a:bodyPr/>
          <a:lstStyle/>
          <a:p>
            <a:fld id="{5831BA38-18F3-0A4D-A45F-13B53FF2DACC}" type="slidenum">
              <a:rPr lang="en-US" smtClean="0"/>
              <a:pPr/>
              <a:t>‹#›</a:t>
            </a:fld>
            <a:endParaRPr lang="en-US" dirty="0"/>
          </a:p>
        </p:txBody>
      </p:sp>
      <p:sp>
        <p:nvSpPr>
          <p:cNvPr id="11" name="Content Placeholder 10">
            <a:extLst>
              <a:ext uri="{FF2B5EF4-FFF2-40B4-BE49-F238E27FC236}">
                <a16:creationId xmlns:a16="http://schemas.microsoft.com/office/drawing/2014/main" id="{D68424A6-569A-4335-9863-0351A5FABE88}"/>
              </a:ext>
            </a:extLst>
          </p:cNvPr>
          <p:cNvSpPr>
            <a:spLocks noGrp="1"/>
          </p:cNvSpPr>
          <p:nvPr>
            <p:ph sz="quarter" idx="18"/>
          </p:nvPr>
        </p:nvSpPr>
        <p:spPr>
          <a:xfrm>
            <a:off x="830263" y="1266825"/>
            <a:ext cx="48585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0951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96E039-748A-D54A-ACAE-7A9C63FCAEB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43" name="Group 42">
            <a:extLst>
              <a:ext uri="{FF2B5EF4-FFF2-40B4-BE49-F238E27FC236}">
                <a16:creationId xmlns:a16="http://schemas.microsoft.com/office/drawing/2014/main" id="{84FD6E85-A2E7-B84D-9400-6F8D1C6FF159}"/>
              </a:ext>
            </a:extLst>
          </p:cNvPr>
          <p:cNvGrpSpPr/>
          <p:nvPr userDrawn="1"/>
        </p:nvGrpSpPr>
        <p:grpSpPr>
          <a:xfrm>
            <a:off x="0" y="-10162"/>
            <a:ext cx="12192000" cy="6868162"/>
            <a:chOff x="0" y="-10162"/>
            <a:chExt cx="12192000" cy="6868162"/>
          </a:xfrm>
        </p:grpSpPr>
        <p:sp>
          <p:nvSpPr>
            <p:cNvPr id="10" name="Right Triangle 9">
              <a:extLst>
                <a:ext uri="{FF2B5EF4-FFF2-40B4-BE49-F238E27FC236}">
                  <a16:creationId xmlns:a16="http://schemas.microsoft.com/office/drawing/2014/main" id="{6912A38B-FDC5-1E4F-B0ED-145140947339}"/>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Right Triangle 27">
              <a:extLst>
                <a:ext uri="{FF2B5EF4-FFF2-40B4-BE49-F238E27FC236}">
                  <a16:creationId xmlns:a16="http://schemas.microsoft.com/office/drawing/2014/main" id="{B5B0DCFE-7295-8740-9EC5-E9A681F21F94}"/>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0" name="Text Placeholder 2">
            <a:extLst>
              <a:ext uri="{FF2B5EF4-FFF2-40B4-BE49-F238E27FC236}">
                <a16:creationId xmlns:a16="http://schemas.microsoft.com/office/drawing/2014/main" id="{52918AA3-DC2E-CC41-95A6-C5757DE618D4}"/>
              </a:ext>
            </a:extLst>
          </p:cNvPr>
          <p:cNvSpPr>
            <a:spLocks noGrp="1"/>
          </p:cNvSpPr>
          <p:nvPr>
            <p:ph type="body" idx="1"/>
          </p:nvPr>
        </p:nvSpPr>
        <p:spPr>
          <a:xfrm>
            <a:off x="838201"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BBF9C69D-A733-884F-BC4B-A4E97A9315C4}"/>
              </a:ext>
            </a:extLst>
          </p:cNvPr>
          <p:cNvSpPr>
            <a:spLocks noGrp="1"/>
          </p:cNvSpPr>
          <p:nvPr>
            <p:ph type="body" idx="11"/>
          </p:nvPr>
        </p:nvSpPr>
        <p:spPr>
          <a:xfrm>
            <a:off x="6932749"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Oval 22">
            <a:extLst>
              <a:ext uri="{FF2B5EF4-FFF2-40B4-BE49-F238E27FC236}">
                <a16:creationId xmlns:a16="http://schemas.microsoft.com/office/drawing/2014/main" id="{2077B7CC-D16D-C84E-AF69-2D082EDC5C8E}"/>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9A65B340-D917-634F-AE17-87F536B21002}"/>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EA4411-3DF4-5E42-A781-3F59BBBD00F9}"/>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3EFD6CC-AFA8-4227-B3F1-27845AE5BE28}"/>
              </a:ext>
            </a:extLst>
          </p:cNvPr>
          <p:cNvSpPr>
            <a:spLocks noGrp="1"/>
          </p:cNvSpPr>
          <p:nvPr>
            <p:ph type="dt" sz="half" idx="12"/>
          </p:nvPr>
        </p:nvSpPr>
        <p:spPr/>
        <p:txBody>
          <a:bodyPr/>
          <a:lstStyle/>
          <a:p>
            <a:fld id="{81B73CA7-3CCD-504D-B97A-835A2330CDB2}" type="datetimeFigureOut">
              <a:rPr lang="en-US" smtClean="0"/>
              <a:pPr/>
              <a:t>7/19/2022</a:t>
            </a:fld>
            <a:endParaRPr lang="en-US" dirty="0"/>
          </a:p>
        </p:txBody>
      </p:sp>
      <p:sp>
        <p:nvSpPr>
          <p:cNvPr id="3" name="Footer Placeholder 2">
            <a:extLst>
              <a:ext uri="{FF2B5EF4-FFF2-40B4-BE49-F238E27FC236}">
                <a16:creationId xmlns:a16="http://schemas.microsoft.com/office/drawing/2014/main" id="{E5000E12-D3DD-4E44-BAEC-A48DBC4D50B5}"/>
              </a:ext>
            </a:extLst>
          </p:cNvPr>
          <p:cNvSpPr>
            <a:spLocks noGrp="1"/>
          </p:cNvSpPr>
          <p:nvPr>
            <p:ph type="ftr"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92587F0E-3488-4890-9BD2-AF49A732987B}"/>
              </a:ext>
            </a:extLst>
          </p:cNvPr>
          <p:cNvSpPr>
            <a:spLocks noGrp="1"/>
          </p:cNvSpPr>
          <p:nvPr>
            <p:ph type="sldNum" sz="quarter" idx="14"/>
          </p:nvPr>
        </p:nvSpPr>
        <p:spPr/>
        <p:txBody>
          <a:bodyPr/>
          <a:lstStyle/>
          <a:p>
            <a:fld id="{5831BA38-18F3-0A4D-A45F-13B53FF2DACC}" type="slidenum">
              <a:rPr lang="en-US" smtClean="0"/>
              <a:pPr/>
              <a:t>‹#›</a:t>
            </a:fld>
            <a:endParaRPr lang="en-US" dirty="0"/>
          </a:p>
        </p:txBody>
      </p:sp>
      <p:sp>
        <p:nvSpPr>
          <p:cNvPr id="6" name="Content Placeholder 5">
            <a:extLst>
              <a:ext uri="{FF2B5EF4-FFF2-40B4-BE49-F238E27FC236}">
                <a16:creationId xmlns:a16="http://schemas.microsoft.com/office/drawing/2014/main" id="{EC26D3AA-2705-4636-BFEE-C89371FC519B}"/>
              </a:ext>
            </a:extLst>
          </p:cNvPr>
          <p:cNvSpPr>
            <a:spLocks noGrp="1"/>
          </p:cNvSpPr>
          <p:nvPr>
            <p:ph sz="quarter" idx="15"/>
          </p:nvPr>
        </p:nvSpPr>
        <p:spPr>
          <a:xfrm>
            <a:off x="830263"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
        <p:nvSpPr>
          <p:cNvPr id="23" name="Content Placeholder 5">
            <a:extLst>
              <a:ext uri="{FF2B5EF4-FFF2-40B4-BE49-F238E27FC236}">
                <a16:creationId xmlns:a16="http://schemas.microsoft.com/office/drawing/2014/main" id="{F758E678-4B0C-4E7A-94BE-1006B5814E93}"/>
              </a:ext>
            </a:extLst>
          </p:cNvPr>
          <p:cNvSpPr>
            <a:spLocks noGrp="1"/>
          </p:cNvSpPr>
          <p:nvPr>
            <p:ph sz="quarter" idx="16"/>
          </p:nvPr>
        </p:nvSpPr>
        <p:spPr>
          <a:xfrm>
            <a:off x="6932748"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5163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A19413-A8E7-ED4F-88DE-08A12997A0F3}"/>
              </a:ext>
            </a:extLst>
          </p:cNvPr>
          <p:cNvSpPr>
            <a:spLocks noGrp="1"/>
          </p:cNvSpPr>
          <p:nvPr>
            <p:ph type="pic" sz="quarter" idx="15"/>
          </p:nvPr>
        </p:nvSpPr>
        <p:spPr>
          <a:xfrm>
            <a:off x="0" y="-4763"/>
            <a:ext cx="12179300" cy="6862763"/>
          </a:xfrm>
          <a:solidFill>
            <a:schemeClr val="accent1"/>
          </a:solidFill>
        </p:spPr>
        <p:txBody>
          <a:bodyPr/>
          <a:lstStyle/>
          <a:p>
            <a:r>
              <a:rPr lang="en-US"/>
              <a:t>Click icon to add picture</a:t>
            </a: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5312215" y="2432458"/>
            <a:ext cx="6044503"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BA933BB6-76EF-4E91-AEF1-BE67D60ED86C}"/>
              </a:ext>
            </a:extLst>
          </p:cNvPr>
          <p:cNvSpPr>
            <a:spLocks noGrp="1"/>
          </p:cNvSpPr>
          <p:nvPr>
            <p:ph sz="quarter" idx="16"/>
          </p:nvPr>
        </p:nvSpPr>
        <p:spPr>
          <a:xfrm>
            <a:off x="5311775" y="3530600"/>
            <a:ext cx="6044943" cy="282575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22201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7/19/2022</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pic>
        <p:nvPicPr>
          <p:cNvPr id="5" name="Picture 4">
            <a:extLst>
              <a:ext uri="{FF2B5EF4-FFF2-40B4-BE49-F238E27FC236}">
                <a16:creationId xmlns:a16="http://schemas.microsoft.com/office/drawing/2014/main" id="{05A03656-1F6D-D044-B015-1B4DAD3A56BE}"/>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Tree>
    <p:extLst>
      <p:ext uri="{BB962C8B-B14F-4D97-AF65-F5344CB8AC3E}">
        <p14:creationId xmlns:p14="http://schemas.microsoft.com/office/powerpoint/2010/main" val="41102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78734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D48F80-1562-4C4E-887A-B3EB2024C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045F5A-B343-9140-888A-F4A0F3DAE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865FBC-5324-6640-AB2B-F303AA276FA5}"/>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bg1"/>
                </a:solidFill>
              </a:defRPr>
            </a:lvl1pPr>
          </a:lstStyle>
          <a:p>
            <a:fld id="{81B73CA7-3CCD-504D-B97A-835A2330CDB2}" type="datetimeFigureOut">
              <a:rPr lang="en-US" smtClean="0"/>
              <a:pPr/>
              <a:t>7/19/2022</a:t>
            </a:fld>
            <a:endParaRPr lang="en-US" dirty="0"/>
          </a:p>
        </p:txBody>
      </p:sp>
      <p:sp>
        <p:nvSpPr>
          <p:cNvPr id="5" name="Footer Placeholder 4">
            <a:extLst>
              <a:ext uri="{FF2B5EF4-FFF2-40B4-BE49-F238E27FC236}">
                <a16:creationId xmlns:a16="http://schemas.microsoft.com/office/drawing/2014/main" id="{567050E5-FDBF-7C4A-8BB3-B44C2CEBA89A}"/>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DC1BFAD-CCAB-D24E-B7A6-4B9D514D05A3}"/>
              </a:ext>
            </a:extLst>
          </p:cNvPr>
          <p:cNvSpPr>
            <a:spLocks noGrp="1"/>
          </p:cNvSpPr>
          <p:nvPr>
            <p:ph type="sldNum" sz="quarter" idx="4"/>
          </p:nvPr>
        </p:nvSpPr>
        <p:spPr>
          <a:xfrm>
            <a:off x="8610600" y="6492875"/>
            <a:ext cx="2743200" cy="228600"/>
          </a:xfrm>
          <a:prstGeom prst="rect">
            <a:avLst/>
          </a:prstGeom>
        </p:spPr>
        <p:txBody>
          <a:bodyPr vert="horz" lIns="91440" tIns="45720" rIns="91440" bIns="45720" rtlCol="0" anchor="ctr"/>
          <a:lstStyle>
            <a:lvl1pPr algn="r">
              <a:defRPr sz="800">
                <a:solidFill>
                  <a:schemeClr val="bg1"/>
                </a:solidFill>
              </a:defRPr>
            </a:lvl1pPr>
          </a:lstStyle>
          <a:p>
            <a:fld id="{5831BA38-18F3-0A4D-A45F-13B53FF2DACC}" type="slidenum">
              <a:rPr lang="en-US" smtClean="0"/>
              <a:pPr/>
              <a:t>‹#›</a:t>
            </a:fld>
            <a:endParaRPr lang="en-US" dirty="0"/>
          </a:p>
        </p:txBody>
      </p:sp>
    </p:spTree>
    <p:extLst>
      <p:ext uri="{BB962C8B-B14F-4D97-AF65-F5344CB8AC3E}">
        <p14:creationId xmlns:p14="http://schemas.microsoft.com/office/powerpoint/2010/main" val="22651620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11" r:id="rId3"/>
    <p:sldLayoutId id="2147483710" r:id="rId4"/>
    <p:sldLayoutId id="2147483714" r:id="rId5"/>
    <p:sldLayoutId id="2147483715" r:id="rId6"/>
    <p:sldLayoutId id="2147483717" r:id="rId7"/>
  </p:sldLayoutIdLst>
  <p:txStyles>
    <p:titleStyle>
      <a:lvl1pPr algn="l" defTabSz="914400" rtl="0" eaLnBrk="1" latinLnBrk="0" hangingPunct="1">
        <a:lnSpc>
          <a:spcPct val="90000"/>
        </a:lnSpc>
        <a:spcBef>
          <a:spcPct val="0"/>
        </a:spcBef>
        <a:buNone/>
        <a:defRPr sz="2400" b="1" kern="1200" spc="150" baseline="0">
          <a:solidFill>
            <a:schemeClr val="bg1"/>
          </a:solidFill>
          <a:latin typeface="+mj-lt"/>
          <a:ea typeface="MingLiU" panose="02020509000000000000" pitchFamily="49" charset="-120"/>
          <a:cs typeface="+mj-cs"/>
        </a:defRPr>
      </a:lvl1pPr>
    </p:titleStyle>
    <p:bodyStyle>
      <a:lvl1pPr marL="2286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1pPr>
      <a:lvl2pPr marL="6858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2pPr>
      <a:lvl3pPr marL="11430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3pPr>
      <a:lvl4pPr marL="16002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4pPr>
      <a:lvl5pPr marL="20574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FOLLOW%20THE%20BLOOD%20MONEY.pdf" TargetMode="Externa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biblemusic.liv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dropbox.com/s/ct2gm9szjfzo6k3/9-11_Prophecy100-C-432MHz.mp3?dl=0" TargetMode="External"/><Relationship Id="rId2" Type="http://schemas.openxmlformats.org/officeDocument/2006/relationships/hyperlink" Target="http://heavenermysteries.info/" TargetMode="External"/><Relationship Id="rId1" Type="http://schemas.openxmlformats.org/officeDocument/2006/relationships/slideLayout" Target="../slideLayouts/slideLayout2.xml"/><Relationship Id="rId4" Type="http://schemas.openxmlformats.org/officeDocument/2006/relationships/hyperlink" Target="mailto:Tom.mack@whitestonsfoundation.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en.wikipedia.org/wiki/Executive_Order_11110" TargetMode="Externa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heduran.com/" TargetMode="Externa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me/IntelRepublic/1780" TargetMode="Externa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FB64E80-675E-6A4A-AF41-D8DE47B3CFE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alphaModFix amt="62000"/>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a:fillRect/>
          </a:stretch>
        </p:blipFill>
        <p:spPr>
          <a:xfrm>
            <a:off x="-9249" y="-4352"/>
            <a:ext cx="12201250" cy="6862352"/>
          </a:xfrm>
        </p:spPr>
      </p:pic>
      <p:pic>
        <p:nvPicPr>
          <p:cNvPr id="13" name="Picture Placeholder 8">
            <a:extLst>
              <a:ext uri="{FF2B5EF4-FFF2-40B4-BE49-F238E27FC236}">
                <a16:creationId xmlns:a16="http://schemas.microsoft.com/office/drawing/2014/main" id="{4D6F1B91-622D-D14D-A2EE-5B2A56BAC075}"/>
              </a:ext>
              <a:ext uri="{C183D7F6-B498-43B3-948B-1728B52AA6E4}">
                <adec:decorative xmlns:adec="http://schemas.microsoft.com/office/drawing/2017/decorative" val="1"/>
              </a:ext>
            </a:extLst>
          </p:cNvPr>
          <p:cNvPicPr>
            <a:picLocks noChangeAspect="1"/>
          </p:cNvPicPr>
          <p:nvPr/>
        </p:nvPicPr>
        <p:blipFill rotWithShape="1">
          <a:blip r:embed="rId5" cstate="screen">
            <a:alphaModFix amt="10000"/>
            <a:extLst>
              <a:ext uri="{28A0092B-C50C-407E-A947-70E740481C1C}">
                <a14:useLocalDpi xmlns:a14="http://schemas.microsoft.com/office/drawing/2010/main"/>
              </a:ext>
            </a:extLst>
          </a:blip>
          <a:srcRect/>
          <a:stretch/>
        </p:blipFill>
        <p:spPr>
          <a:xfrm>
            <a:off x="3090" y="8153"/>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noFill/>
        </p:spPr>
      </p:pic>
      <p:sp>
        <p:nvSpPr>
          <p:cNvPr id="23" name="Text Placeholder 22">
            <a:extLst>
              <a:ext uri="{FF2B5EF4-FFF2-40B4-BE49-F238E27FC236}">
                <a16:creationId xmlns:a16="http://schemas.microsoft.com/office/drawing/2014/main" id="{2B499F37-632F-694F-948A-C7A79D753D0C}"/>
              </a:ext>
            </a:extLst>
          </p:cNvPr>
          <p:cNvSpPr>
            <a:spLocks noGrp="1"/>
          </p:cNvSpPr>
          <p:nvPr>
            <p:ph type="body" idx="13"/>
          </p:nvPr>
        </p:nvSpPr>
        <p:spPr/>
        <p:txBody>
          <a:bodyPr/>
          <a:lstStyle/>
          <a:p>
            <a:r>
              <a:rPr lang="en-US" altLang="ja-JP" dirty="0"/>
              <a:t>Part IV</a:t>
            </a:r>
            <a:endParaRPr lang="ja-JP" altLang="en-US" dirty="0"/>
          </a:p>
        </p:txBody>
      </p:sp>
      <p:sp>
        <p:nvSpPr>
          <p:cNvPr id="22" name="Title 21">
            <a:extLst>
              <a:ext uri="{FF2B5EF4-FFF2-40B4-BE49-F238E27FC236}">
                <a16:creationId xmlns:a16="http://schemas.microsoft.com/office/drawing/2014/main" id="{DE2D9A8A-5247-6D44-AA02-758207AE1A11}"/>
              </a:ext>
            </a:extLst>
          </p:cNvPr>
          <p:cNvSpPr>
            <a:spLocks noGrp="1"/>
          </p:cNvSpPr>
          <p:nvPr>
            <p:ph type="title"/>
          </p:nvPr>
        </p:nvSpPr>
        <p:spPr>
          <a:xfrm>
            <a:off x="838200" y="195309"/>
            <a:ext cx="7709488" cy="4105795"/>
          </a:xfrm>
        </p:spPr>
        <p:txBody>
          <a:bodyPr/>
          <a:lstStyle/>
          <a:p>
            <a:pPr>
              <a:lnSpc>
                <a:spcPts val="8000"/>
              </a:lnSpc>
            </a:pPr>
            <a:r>
              <a:rPr lang="en-US" sz="8000" dirty="0"/>
              <a:t>The Second Horse of the Apocalypse - Inflation</a:t>
            </a:r>
          </a:p>
        </p:txBody>
      </p:sp>
      <p:cxnSp>
        <p:nvCxnSpPr>
          <p:cNvPr id="24" name="Straight Connector 23">
            <a:extLst>
              <a:ext uri="{FF2B5EF4-FFF2-40B4-BE49-F238E27FC236}">
                <a16:creationId xmlns:a16="http://schemas.microsoft.com/office/drawing/2014/main" id="{B9B1A04B-6BC3-D643-85AB-06635BAA9D6C}"/>
              </a:ext>
              <a:ext uri="{C183D7F6-B498-43B3-948B-1728B52AA6E4}">
                <adec:decorative xmlns:adec="http://schemas.microsoft.com/office/drawing/2017/decorative" val="1"/>
              </a:ext>
            </a:extLst>
          </p:cNvPr>
          <p:cNvCxnSpPr>
            <a:cxnSpLocks/>
          </p:cNvCxnSpPr>
          <p:nvPr/>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A6FEDB-5D57-B342-8D7B-927F5879847D}"/>
              </a:ext>
              <a:ext uri="{C183D7F6-B498-43B3-948B-1728B52AA6E4}">
                <adec:decorative xmlns:adec="http://schemas.microsoft.com/office/drawing/2017/decorative" val="1"/>
              </a:ext>
            </a:extLst>
          </p:cNvPr>
          <p:cNvCxnSpPr>
            <a:cxnSpLocks/>
          </p:cNvCxnSpPr>
          <p:nvPr/>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Oval 22">
            <a:extLst>
              <a:ext uri="{FF2B5EF4-FFF2-40B4-BE49-F238E27FC236}">
                <a16:creationId xmlns:a16="http://schemas.microsoft.com/office/drawing/2014/main" id="{07285DAF-4CC1-E142-B7FA-4D3950873771}"/>
              </a:ext>
              <a:ext uri="{C183D7F6-B498-43B3-948B-1728B52AA6E4}">
                <adec:decorative xmlns:adec="http://schemas.microsoft.com/office/drawing/2017/decorative" val="1"/>
              </a:ext>
            </a:extLst>
          </p:cNvPr>
          <p:cNvSpPr/>
          <p:nvPr/>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870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830269" y="168721"/>
            <a:ext cx="4858575" cy="583800"/>
          </a:xfrm>
        </p:spPr>
        <p:txBody>
          <a:bodyPr anchor="ctr">
            <a:normAutofit/>
          </a:bodyPr>
          <a:lstStyle/>
          <a:p>
            <a:r>
              <a:rPr lang="en-US"/>
              <a:t>Farmers Strikes in Europe</a:t>
            </a:r>
          </a:p>
        </p:txBody>
      </p:sp>
      <p:pic>
        <p:nvPicPr>
          <p:cNvPr id="7" name="Content Placeholder 6" descr="Graphical user interface&#10;&#10;Description automatically generated">
            <a:hlinkClick r:id="rId2" action="ppaction://hlinkfile"/>
            <a:extLst>
              <a:ext uri="{FF2B5EF4-FFF2-40B4-BE49-F238E27FC236}">
                <a16:creationId xmlns:a16="http://schemas.microsoft.com/office/drawing/2014/main" id="{6B9C6D28-F9BF-AA27-43B4-991D77644458}"/>
              </a:ext>
            </a:extLst>
          </p:cNvPr>
          <p:cNvPicPr>
            <a:picLocks noGrp="1" noChangeAspect="1"/>
          </p:cNvPicPr>
          <p:nvPr>
            <p:ph type="pic" sz="quarter" idx="14"/>
          </p:nvPr>
        </p:nvPicPr>
        <p:blipFill rotWithShape="1">
          <a:blip r:embed="rId3"/>
          <a:stretch/>
        </p:blipFill>
        <p:spPr>
          <a:xfrm>
            <a:off x="6842080" y="-4352"/>
            <a:ext cx="5146764" cy="6862352"/>
          </a:xfrm>
          <a:noFill/>
        </p:spPr>
      </p:pic>
      <p:sp>
        <p:nvSpPr>
          <p:cNvPr id="12" name="Content Placeholder 3">
            <a:extLst>
              <a:ext uri="{FF2B5EF4-FFF2-40B4-BE49-F238E27FC236}">
                <a16:creationId xmlns:a16="http://schemas.microsoft.com/office/drawing/2014/main" id="{4ACF00C8-EEAC-92D5-E135-8F4B4CCE5D5F}"/>
              </a:ext>
            </a:extLst>
          </p:cNvPr>
          <p:cNvSpPr>
            <a:spLocks noGrp="1"/>
          </p:cNvSpPr>
          <p:nvPr>
            <p:ph sz="quarter" idx="18"/>
          </p:nvPr>
        </p:nvSpPr>
        <p:spPr>
          <a:xfrm>
            <a:off x="203156" y="1171852"/>
            <a:ext cx="6499485" cy="5610688"/>
          </a:xfrm>
        </p:spPr>
        <p:txBody>
          <a:bodyPr/>
          <a:lstStyle/>
          <a:p>
            <a:r>
              <a:rPr lang="en-US" dirty="0"/>
              <a:t>The Netherlands Government has been ordering farmers to cull their herds to curb “greenhouse gas emissions.” </a:t>
            </a:r>
          </a:p>
          <a:p>
            <a:r>
              <a:rPr lang="en-US" dirty="0" err="1"/>
              <a:t>Christianne</a:t>
            </a:r>
            <a:r>
              <a:rPr lang="en-US" dirty="0"/>
              <a:t> van der Wal, the country’s minister of nature and nitrogen policy, has not ruled out expropriating land from uncooperative farmers.</a:t>
            </a:r>
          </a:p>
          <a:p>
            <a:r>
              <a:rPr lang="en-US" dirty="0"/>
              <a:t>This is not unprecedented, as the Dutch government  destroyed tulips to avert a tulip bulb market crash.</a:t>
            </a:r>
          </a:p>
        </p:txBody>
      </p:sp>
      <p:pic>
        <p:nvPicPr>
          <p:cNvPr id="8" name="Picture 7">
            <a:extLst>
              <a:ext uri="{FF2B5EF4-FFF2-40B4-BE49-F238E27FC236}">
                <a16:creationId xmlns:a16="http://schemas.microsoft.com/office/drawing/2014/main" id="{8D3A2C33-A242-974A-55AC-8184753DE409}"/>
              </a:ext>
            </a:extLst>
          </p:cNvPr>
          <p:cNvPicPr>
            <a:picLocks noChangeAspect="1"/>
          </p:cNvPicPr>
          <p:nvPr/>
        </p:nvPicPr>
        <p:blipFill>
          <a:blip r:embed="rId4"/>
          <a:stretch>
            <a:fillRect/>
          </a:stretch>
        </p:blipFill>
        <p:spPr>
          <a:xfrm>
            <a:off x="3235027" y="4523173"/>
            <a:ext cx="3467614" cy="2259367"/>
          </a:xfrm>
          <a:prstGeom prst="rect">
            <a:avLst/>
          </a:prstGeom>
        </p:spPr>
      </p:pic>
    </p:spTree>
    <p:extLst>
      <p:ext uri="{BB962C8B-B14F-4D97-AF65-F5344CB8AC3E}">
        <p14:creationId xmlns:p14="http://schemas.microsoft.com/office/powerpoint/2010/main" val="2388167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550863" y="549275"/>
            <a:ext cx="7604846" cy="649210"/>
          </a:xfrm>
        </p:spPr>
        <p:txBody>
          <a:bodyPr anchor="ctr">
            <a:normAutofit/>
          </a:bodyPr>
          <a:lstStyle/>
          <a:p>
            <a:pPr algn="ctr"/>
            <a:r>
              <a:rPr lang="en-US" sz="3600" dirty="0"/>
              <a:t>Other News</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half" idx="1"/>
          </p:nvPr>
        </p:nvSpPr>
        <p:spPr>
          <a:xfrm>
            <a:off x="949911" y="1322773"/>
            <a:ext cx="6808633" cy="4985952"/>
          </a:xfrm>
        </p:spPr>
        <p:txBody>
          <a:bodyPr>
            <a:normAutofit fontScale="92500" lnSpcReduction="20000"/>
          </a:bodyPr>
          <a:lstStyle/>
          <a:p>
            <a:pPr>
              <a:lnSpc>
                <a:spcPct val="120000"/>
              </a:lnSpc>
            </a:pPr>
            <a:r>
              <a:rPr lang="en-US" sz="2000" spc="-40" dirty="0"/>
              <a:t>Riots in Sri Lanka are intensifying. </a:t>
            </a:r>
          </a:p>
          <a:p>
            <a:pPr lvl="1">
              <a:lnSpc>
                <a:spcPct val="120000"/>
              </a:lnSpc>
            </a:pPr>
            <a:r>
              <a:rPr lang="en-US" sz="1700" spc="-40" dirty="0"/>
              <a:t>The country was once upon a time, a self-sufficient country, but when the British came in, they turned the country into a bunch of tea plantations. </a:t>
            </a:r>
          </a:p>
          <a:p>
            <a:pPr lvl="1">
              <a:lnSpc>
                <a:spcPct val="120000"/>
              </a:lnSpc>
            </a:pPr>
            <a:r>
              <a:rPr lang="en-US" sz="1700" spc="-40" dirty="0"/>
              <a:t>Now, they are indebted to the World Bankers. </a:t>
            </a:r>
          </a:p>
          <a:p>
            <a:pPr lvl="1">
              <a:lnSpc>
                <a:spcPct val="120000"/>
              </a:lnSpc>
            </a:pPr>
            <a:r>
              <a:rPr lang="en-US" sz="1700" spc="-40" dirty="0"/>
              <a:t>Now, it is being reported by some sources that the CIA is behind the riots.</a:t>
            </a:r>
          </a:p>
          <a:p>
            <a:pPr>
              <a:lnSpc>
                <a:spcPct val="120000"/>
              </a:lnSpc>
            </a:pPr>
            <a:r>
              <a:rPr lang="en-US" sz="2000" spc="-40" dirty="0"/>
              <a:t>The Italian Prime Minister Mario Draghi resigned, but his resignation was not accepted.</a:t>
            </a:r>
          </a:p>
          <a:p>
            <a:pPr>
              <a:lnSpc>
                <a:spcPct val="120000"/>
              </a:lnSpc>
            </a:pPr>
            <a:r>
              <a:rPr lang="en-US" sz="2000" spc="-40" dirty="0"/>
              <a:t>French President Emmanuel Macron is in trouble.</a:t>
            </a:r>
          </a:p>
          <a:p>
            <a:pPr>
              <a:lnSpc>
                <a:spcPct val="120000"/>
              </a:lnSpc>
            </a:pPr>
            <a:r>
              <a:rPr lang="en-US" sz="2000" spc="-40" dirty="0"/>
              <a:t>Olaf Scholz remains in trouble in Germany. Analysts now think that government will be turned out soon. The Russians have turned off all gas shipments to Germany. </a:t>
            </a:r>
          </a:p>
        </p:txBody>
      </p:sp>
      <p:pic>
        <p:nvPicPr>
          <p:cNvPr id="6" name="Dutch_Firefighters07-11-2022">
            <a:hlinkClick r:id="" action="ppaction://media"/>
            <a:extLst>
              <a:ext uri="{FF2B5EF4-FFF2-40B4-BE49-F238E27FC236}">
                <a16:creationId xmlns:a16="http://schemas.microsoft.com/office/drawing/2014/main" id="{A4C1EB74-F74E-B365-C025-C7C99DE742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49673" y="785612"/>
            <a:ext cx="3034456" cy="5542386"/>
          </a:xfrm>
          <a:prstGeom prst="rect">
            <a:avLst/>
          </a:prstGeom>
          <a:noFill/>
        </p:spPr>
      </p:pic>
    </p:spTree>
    <p:extLst>
      <p:ext uri="{BB962C8B-B14F-4D97-AF65-F5344CB8AC3E}">
        <p14:creationId xmlns:p14="http://schemas.microsoft.com/office/powerpoint/2010/main" val="74721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550863" y="549275"/>
            <a:ext cx="11017188" cy="809008"/>
          </a:xfrm>
        </p:spPr>
        <p:txBody>
          <a:bodyPr anchor="ctr">
            <a:normAutofit/>
          </a:bodyPr>
          <a:lstStyle/>
          <a:p>
            <a:pPr algn="ctr"/>
            <a:r>
              <a:rPr lang="en-US" sz="3600" dirty="0"/>
              <a:t>Presidential Drama in the USA</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half" idx="1"/>
          </p:nvPr>
        </p:nvSpPr>
        <p:spPr>
          <a:xfrm>
            <a:off x="949911" y="1580225"/>
            <a:ext cx="11017188" cy="4728500"/>
          </a:xfrm>
        </p:spPr>
        <p:txBody>
          <a:bodyPr>
            <a:normAutofit fontScale="92500" lnSpcReduction="20000"/>
          </a:bodyPr>
          <a:lstStyle/>
          <a:p>
            <a:pPr>
              <a:lnSpc>
                <a:spcPct val="120000"/>
              </a:lnSpc>
            </a:pPr>
            <a:r>
              <a:rPr lang="en-US" sz="2000" spc="-40" dirty="0"/>
              <a:t>Joe Biden appears to be in more trouble. The Dems are mulling over what they can do?</a:t>
            </a:r>
          </a:p>
          <a:p>
            <a:pPr lvl="1">
              <a:lnSpc>
                <a:spcPct val="120000"/>
              </a:lnSpc>
            </a:pPr>
            <a:r>
              <a:rPr lang="en-US" sz="1800" spc="-40" dirty="0"/>
              <a:t>It has been reported that Kamala Harris has been taken out of circulation and is playing video games at the Naval Observatory where she lives. </a:t>
            </a:r>
          </a:p>
          <a:p>
            <a:pPr lvl="2">
              <a:lnSpc>
                <a:spcPct val="120000"/>
              </a:lnSpc>
            </a:pPr>
            <a:r>
              <a:rPr lang="en-US" sz="1800" spc="-40" dirty="0"/>
              <a:t>Famous Trial Lawyer Robert Barnes says she is “one of the worst attorneys he faced in a courtroom.” She failed the Bar Exam in California the first time she took it.</a:t>
            </a:r>
          </a:p>
          <a:p>
            <a:pPr lvl="2">
              <a:lnSpc>
                <a:spcPct val="120000"/>
              </a:lnSpc>
            </a:pPr>
            <a:r>
              <a:rPr lang="en-US" sz="1800" spc="-40" dirty="0"/>
              <a:t>As for a replacement Vice President, Gavin Newsome has quietly expressed interest. He would love to get back at Kamala Harris, who was behind the recall effort.</a:t>
            </a:r>
          </a:p>
          <a:p>
            <a:pPr lvl="1">
              <a:lnSpc>
                <a:spcPct val="120000"/>
              </a:lnSpc>
            </a:pPr>
            <a:r>
              <a:rPr lang="en-US" sz="1800" spc="0" dirty="0"/>
              <a:t>Some analysts suggest she will be impeached as Spiro Agnew was... Then, they will go after Biden. Then, with a new House of Representatives, the Speaker of the House becomes president.</a:t>
            </a:r>
          </a:p>
          <a:p>
            <a:pPr lvl="1">
              <a:lnSpc>
                <a:spcPct val="120000"/>
              </a:lnSpc>
            </a:pPr>
            <a:r>
              <a:rPr lang="en-US" sz="1800" spc="0" dirty="0"/>
              <a:t>Others think the U.S. Supreme Court will overturn the election in the Fall Term (Starts in October) and install Donald Trump back into the White House. Several election cases are headed up the courts now.</a:t>
            </a:r>
          </a:p>
          <a:p>
            <a:pPr>
              <a:lnSpc>
                <a:spcPct val="120000"/>
              </a:lnSpc>
            </a:pPr>
            <a:endParaRPr lang="en-US" sz="1800" spc="-40" dirty="0"/>
          </a:p>
        </p:txBody>
      </p:sp>
    </p:spTree>
    <p:extLst>
      <p:ext uri="{BB962C8B-B14F-4D97-AF65-F5344CB8AC3E}">
        <p14:creationId xmlns:p14="http://schemas.microsoft.com/office/powerpoint/2010/main" val="406784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err="1"/>
              <a:t>WhiteStone</a:t>
            </a:r>
            <a:r>
              <a:rPr lang="en-US" sz="3600" dirty="0"/>
              <a:t> Foundation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5"/>
            <a:ext cx="10932650" cy="4495800"/>
          </a:xfrm>
        </p:spPr>
        <p:txBody>
          <a:bodyPr>
            <a:normAutofit lnSpcReduction="10000"/>
          </a:bodyPr>
          <a:lstStyle/>
          <a:p>
            <a:r>
              <a:rPr lang="en-US" sz="2400" spc="0" dirty="0"/>
              <a:t>In anticipation of a trip to Heavener, Oklahoma later this summer, we did some more experimentation with our Bible Music Project</a:t>
            </a:r>
            <a:r>
              <a:rPr lang="en-US" sz="2000" spc="0" dirty="0"/>
              <a:t>. </a:t>
            </a:r>
          </a:p>
          <a:p>
            <a:pPr lvl="1">
              <a:lnSpc>
                <a:spcPct val="100000"/>
              </a:lnSpc>
            </a:pPr>
            <a:r>
              <a:rPr lang="en-US" sz="2000" spc="0" dirty="0"/>
              <a:t>Much of the research we previously did is on our website: </a:t>
            </a:r>
            <a:r>
              <a:rPr lang="en-US" sz="2000" spc="0" dirty="0">
                <a:hlinkClick r:id="rId2"/>
              </a:rPr>
              <a:t>http://biblemusic.live</a:t>
            </a:r>
            <a:r>
              <a:rPr lang="en-US" sz="2000" spc="0" dirty="0"/>
              <a:t>. </a:t>
            </a:r>
          </a:p>
          <a:p>
            <a:pPr lvl="1">
              <a:lnSpc>
                <a:spcPct val="100000"/>
              </a:lnSpc>
            </a:pPr>
            <a:r>
              <a:rPr lang="en-US" sz="2000" spc="0" dirty="0"/>
              <a:t>Much of that work from 2006-2012 centered around weather research and culminated with making it rain every day in June in 2012. Professor Mack was assisted by Olaf H. Hage III and Chris Blodgett, both in the construction of the music and in the scientific elements.</a:t>
            </a:r>
          </a:p>
          <a:p>
            <a:pPr lvl="1">
              <a:lnSpc>
                <a:spcPct val="100000"/>
              </a:lnSpc>
            </a:pPr>
            <a:r>
              <a:rPr lang="en-US" sz="2000" spc="0" dirty="0"/>
              <a:t>On July 4, 2022, we embarked on a new project. In our first phase, we made music from Isaiah 9:8 to 13:33 in all 12 key signatures. We played the music out into the atmosphere for the first time that evening. Areas of drought suddenly got rain, but CERN did not operate as planned and there was a problem with the Georgia Guidestones.</a:t>
            </a:r>
            <a:endParaRPr lang="en-US" sz="2000" dirty="0"/>
          </a:p>
        </p:txBody>
      </p:sp>
    </p:spTree>
    <p:extLst>
      <p:ext uri="{BB962C8B-B14F-4D97-AF65-F5344CB8AC3E}">
        <p14:creationId xmlns:p14="http://schemas.microsoft.com/office/powerpoint/2010/main" val="1814994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err="1"/>
              <a:t>WhiteStone</a:t>
            </a:r>
            <a:r>
              <a:rPr lang="en-US" sz="3600" dirty="0"/>
              <a:t> Foundation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5"/>
            <a:ext cx="10932650" cy="4495800"/>
          </a:xfrm>
        </p:spPr>
        <p:txBody>
          <a:bodyPr>
            <a:normAutofit/>
          </a:bodyPr>
          <a:lstStyle/>
          <a:p>
            <a:r>
              <a:rPr lang="en-US" sz="2400" spc="0" dirty="0"/>
              <a:t>In anticipation of a trip to </a:t>
            </a:r>
            <a:r>
              <a:rPr lang="en-US" sz="2400" spc="0" dirty="0">
                <a:hlinkClick r:id="rId2"/>
              </a:rPr>
              <a:t>Heavener, Oklahoma</a:t>
            </a:r>
            <a:r>
              <a:rPr lang="en-US" sz="2400" spc="0" dirty="0"/>
              <a:t> later this summer, we did some more experimentation with our Bible Music Project</a:t>
            </a:r>
            <a:r>
              <a:rPr lang="en-US" sz="2000" spc="0" dirty="0"/>
              <a:t>. </a:t>
            </a:r>
          </a:p>
          <a:p>
            <a:pPr lvl="1">
              <a:lnSpc>
                <a:spcPct val="100000"/>
              </a:lnSpc>
            </a:pPr>
            <a:r>
              <a:rPr lang="en-US" sz="2000" spc="0" dirty="0">
                <a:hlinkClick r:id="rId3"/>
              </a:rPr>
              <a:t>Bible Music for Isaiah 9:8 – 13:22</a:t>
            </a:r>
            <a:r>
              <a:rPr lang="en-US" sz="2000" spc="0" dirty="0"/>
              <a:t>. We have new additions coming shortly.</a:t>
            </a:r>
          </a:p>
          <a:p>
            <a:pPr lvl="1">
              <a:lnSpc>
                <a:spcPct val="100000"/>
              </a:lnSpc>
            </a:pPr>
            <a:r>
              <a:rPr lang="en-US" sz="2000" spc="0" dirty="0"/>
              <a:t>We are getting ready to post additional scriptures. If some of you have suggestions for scriptures to render into music, let us know. </a:t>
            </a:r>
            <a:r>
              <a:rPr lang="en-US" sz="2000" spc="0" dirty="0">
                <a:hlinkClick r:id="rId4"/>
              </a:rPr>
              <a:t>tom.mack@whitestonsfoundation.org</a:t>
            </a:r>
            <a:r>
              <a:rPr lang="en-US" sz="2000" spc="0" dirty="0"/>
              <a:t>. </a:t>
            </a:r>
            <a:endParaRPr lang="en-US" sz="2000" dirty="0"/>
          </a:p>
        </p:txBody>
      </p:sp>
    </p:spTree>
    <p:extLst>
      <p:ext uri="{BB962C8B-B14F-4D97-AF65-F5344CB8AC3E}">
        <p14:creationId xmlns:p14="http://schemas.microsoft.com/office/powerpoint/2010/main" val="2679722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72F3D4-342E-77CB-AFDA-F7922472C7F7}"/>
              </a:ext>
            </a:extLst>
          </p:cNvPr>
          <p:cNvSpPr>
            <a:spLocks noGrp="1"/>
          </p:cNvSpPr>
          <p:nvPr>
            <p:ph type="body" idx="13"/>
          </p:nvPr>
        </p:nvSpPr>
        <p:spPr/>
        <p:txBody>
          <a:bodyPr/>
          <a:lstStyle/>
          <a:p>
            <a:r>
              <a:rPr lang="en-US" dirty="0"/>
              <a:t>Part II</a:t>
            </a:r>
          </a:p>
        </p:txBody>
      </p:sp>
      <p:sp>
        <p:nvSpPr>
          <p:cNvPr id="4" name="Title 3">
            <a:extLst>
              <a:ext uri="{FF2B5EF4-FFF2-40B4-BE49-F238E27FC236}">
                <a16:creationId xmlns:a16="http://schemas.microsoft.com/office/drawing/2014/main" id="{C22B8CC3-CA47-6853-ECFA-F12C98237BCA}"/>
              </a:ext>
            </a:extLst>
          </p:cNvPr>
          <p:cNvSpPr>
            <a:spLocks noGrp="1"/>
          </p:cNvSpPr>
          <p:nvPr>
            <p:ph type="title"/>
          </p:nvPr>
        </p:nvSpPr>
        <p:spPr>
          <a:xfrm>
            <a:off x="838199" y="2373294"/>
            <a:ext cx="8882849" cy="1927810"/>
          </a:xfrm>
        </p:spPr>
        <p:txBody>
          <a:bodyPr/>
          <a:lstStyle/>
          <a:p>
            <a:r>
              <a:rPr lang="en-US" dirty="0"/>
              <a:t>Inflation</a:t>
            </a:r>
          </a:p>
        </p:txBody>
      </p:sp>
    </p:spTree>
    <p:extLst>
      <p:ext uri="{BB962C8B-B14F-4D97-AF65-F5344CB8AC3E}">
        <p14:creationId xmlns:p14="http://schemas.microsoft.com/office/powerpoint/2010/main" val="211860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Post World War II Economy</a:t>
            </a:r>
          </a:p>
        </p:txBody>
      </p:sp>
      <p:sp>
        <p:nvSpPr>
          <p:cNvPr id="14" name="Content Placeholder 13"/>
          <p:cNvSpPr>
            <a:spLocks noGrp="1"/>
          </p:cNvSpPr>
          <p:nvPr>
            <p:ph sz="half" idx="1"/>
          </p:nvPr>
        </p:nvSpPr>
        <p:spPr>
          <a:xfrm>
            <a:off x="807868" y="1182624"/>
            <a:ext cx="10820400" cy="5294376"/>
          </a:xfrm>
        </p:spPr>
        <p:txBody>
          <a:bodyPr anchor="t">
            <a:normAutofit/>
          </a:bodyPr>
          <a:lstStyle/>
          <a:p>
            <a:r>
              <a:rPr lang="en-US" sz="2800" dirty="0"/>
              <a:t>During a War Economy, industries are geared up to support their nation’s war effort. We saw that in World War II and World War I.</a:t>
            </a:r>
          </a:p>
          <a:p>
            <a:pPr lvl="1"/>
            <a:r>
              <a:rPr lang="en-US" sz="1800" dirty="0"/>
              <a:t>After the War, the European economies were devastated due to all the bombing on both sides. Many industries needed to be rebuilt.</a:t>
            </a:r>
          </a:p>
          <a:p>
            <a:pPr lvl="1"/>
            <a:r>
              <a:rPr lang="en-US" sz="1800" dirty="0"/>
              <a:t>The United States developed The Marshall Plan to rebuild Western Europe, feeling it was in the best interest of the United States to build up its allies. The only damage the United States sustained was a couple of forest fires caused by Japanese balloons. Therefore, its industries could re-gear to help with the building effort.</a:t>
            </a:r>
          </a:p>
        </p:txBody>
      </p:sp>
    </p:spTree>
    <p:extLst>
      <p:ext uri="{BB962C8B-B14F-4D97-AF65-F5344CB8AC3E}">
        <p14:creationId xmlns:p14="http://schemas.microsoft.com/office/powerpoint/2010/main" val="16823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Post World War II Economy</a:t>
            </a:r>
          </a:p>
        </p:txBody>
      </p:sp>
      <p:sp>
        <p:nvSpPr>
          <p:cNvPr id="14" name="Content Placeholder 13"/>
          <p:cNvSpPr>
            <a:spLocks noGrp="1"/>
          </p:cNvSpPr>
          <p:nvPr>
            <p:ph sz="half" idx="1"/>
          </p:nvPr>
        </p:nvSpPr>
        <p:spPr>
          <a:xfrm>
            <a:off x="514905" y="1182624"/>
            <a:ext cx="11265763" cy="5294376"/>
          </a:xfrm>
        </p:spPr>
        <p:txBody>
          <a:bodyPr anchor="t">
            <a:normAutofit fontScale="92500"/>
          </a:bodyPr>
          <a:lstStyle/>
          <a:p>
            <a:r>
              <a:rPr lang="en-US" sz="2800" dirty="0"/>
              <a:t>During a War Economy, industries are geared up to support their nation’s war effort. We saw that in World War II and World War I.</a:t>
            </a:r>
          </a:p>
          <a:p>
            <a:pPr lvl="1"/>
            <a:r>
              <a:rPr lang="en-US" sz="1800" dirty="0"/>
              <a:t>The War still weakened Western Economies so that Belgium, Great Britain, France, The Netherlands, and even the United States lost most of their colonies around the world.</a:t>
            </a:r>
          </a:p>
          <a:p>
            <a:pPr lvl="1"/>
            <a:r>
              <a:rPr lang="en-US" sz="1800" dirty="0"/>
              <a:t>By the late 1960s European countries were turning socialist causing their money supplies to exceed faster than their growth in the value of goods and services.</a:t>
            </a:r>
          </a:p>
          <a:p>
            <a:pPr lvl="1"/>
            <a:r>
              <a:rPr lang="en-US" sz="1800" dirty="0"/>
              <a:t>The Marshall Plan was designed to suppress the potential of a Nazi Party resurrection in the coming decades.</a:t>
            </a:r>
          </a:p>
        </p:txBody>
      </p:sp>
    </p:spTree>
    <p:extLst>
      <p:ext uri="{BB962C8B-B14F-4D97-AF65-F5344CB8AC3E}">
        <p14:creationId xmlns:p14="http://schemas.microsoft.com/office/powerpoint/2010/main" val="357079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Post World War II Economy</a:t>
            </a:r>
          </a:p>
        </p:txBody>
      </p:sp>
      <p:sp>
        <p:nvSpPr>
          <p:cNvPr id="14" name="Content Placeholder 13"/>
          <p:cNvSpPr>
            <a:spLocks noGrp="1"/>
          </p:cNvSpPr>
          <p:nvPr>
            <p:ph sz="half" idx="1"/>
          </p:nvPr>
        </p:nvSpPr>
        <p:spPr>
          <a:xfrm>
            <a:off x="514905" y="1182624"/>
            <a:ext cx="11265763" cy="5294376"/>
          </a:xfrm>
        </p:spPr>
        <p:txBody>
          <a:bodyPr anchor="t">
            <a:normAutofit/>
          </a:bodyPr>
          <a:lstStyle/>
          <a:p>
            <a:r>
              <a:rPr lang="en-US" sz="2800" dirty="0"/>
              <a:t>One Fact Needs to be Made Clear:</a:t>
            </a:r>
          </a:p>
          <a:p>
            <a:pPr lvl="1"/>
            <a:r>
              <a:rPr lang="en-US" sz="2400" dirty="0"/>
              <a:t>When Nazi Germany surrendered, it was only the German Army that surrendered, the German Navy, the Luftwaffe, the Nazi Party and the Schutzstaffel SS DID NOT Surrender.</a:t>
            </a:r>
          </a:p>
        </p:txBody>
      </p:sp>
    </p:spTree>
    <p:extLst>
      <p:ext uri="{BB962C8B-B14F-4D97-AF65-F5344CB8AC3E}">
        <p14:creationId xmlns:p14="http://schemas.microsoft.com/office/powerpoint/2010/main" val="392218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79395" y="381000"/>
            <a:ext cx="7998780" cy="861874"/>
          </a:xfrm>
        </p:spPr>
        <p:txBody>
          <a:bodyPr anchor="ctr">
            <a:normAutofit/>
          </a:bodyPr>
          <a:lstStyle/>
          <a:p>
            <a:pPr algn="ctr"/>
            <a:r>
              <a:rPr lang="en-US" sz="3600" dirty="0"/>
              <a:t>Post World War II Economy</a:t>
            </a:r>
          </a:p>
        </p:txBody>
      </p:sp>
      <p:sp>
        <p:nvSpPr>
          <p:cNvPr id="14" name="Content Placeholder 13"/>
          <p:cNvSpPr>
            <a:spLocks noGrp="1"/>
          </p:cNvSpPr>
          <p:nvPr>
            <p:ph sz="half" idx="1"/>
          </p:nvPr>
        </p:nvSpPr>
        <p:spPr>
          <a:xfrm>
            <a:off x="656947" y="1455938"/>
            <a:ext cx="7821227" cy="4716262"/>
          </a:xfrm>
        </p:spPr>
        <p:txBody>
          <a:bodyPr>
            <a:normAutofit fontScale="92500"/>
          </a:bodyPr>
          <a:lstStyle/>
          <a:p>
            <a:r>
              <a:rPr lang="en-US" sz="2200" dirty="0"/>
              <a:t>Great Britain was devastated by German bombing and missile attacks. The Marshall Plan did not help them, as President Truman felt they already owed the United States a lot of money via lend-lease without them adding to it. The increasing socialism of PM Clement Atlee did not help Great Britain’s bankrupt status. He started the:</a:t>
            </a:r>
          </a:p>
          <a:p>
            <a:pPr lvl="1">
              <a:lnSpc>
                <a:spcPct val="100000"/>
              </a:lnSpc>
            </a:pPr>
            <a:r>
              <a:rPr lang="en-US" sz="2200" dirty="0"/>
              <a:t>National Health Service</a:t>
            </a:r>
          </a:p>
          <a:p>
            <a:pPr lvl="1">
              <a:lnSpc>
                <a:spcPct val="100000"/>
              </a:lnSpc>
            </a:pPr>
            <a:r>
              <a:rPr lang="en-US" sz="2200" dirty="0"/>
              <a:t>British Welfare State</a:t>
            </a:r>
          </a:p>
        </p:txBody>
      </p:sp>
      <p:pic>
        <p:nvPicPr>
          <p:cNvPr id="2" name="Picture 1">
            <a:extLst>
              <a:ext uri="{FF2B5EF4-FFF2-40B4-BE49-F238E27FC236}">
                <a16:creationId xmlns:a16="http://schemas.microsoft.com/office/drawing/2014/main" id="{EAF4CE83-9136-37D6-061E-F5E0BD0AD3E4}"/>
              </a:ext>
            </a:extLst>
          </p:cNvPr>
          <p:cNvPicPr>
            <a:picLocks noChangeAspect="1"/>
          </p:cNvPicPr>
          <p:nvPr/>
        </p:nvPicPr>
        <p:blipFill rotWithShape="1">
          <a:blip r:embed="rId2"/>
          <a:srcRect l="17261" r="17261" b="37842"/>
          <a:stretch/>
        </p:blipFill>
        <p:spPr>
          <a:xfrm>
            <a:off x="8794626" y="845598"/>
            <a:ext cx="2095501" cy="2791938"/>
          </a:xfrm>
          <a:prstGeom prst="rect">
            <a:avLst/>
          </a:prstGeom>
          <a:noFill/>
        </p:spPr>
      </p:pic>
      <p:pic>
        <p:nvPicPr>
          <p:cNvPr id="3" name="Picture 2">
            <a:extLst>
              <a:ext uri="{FF2B5EF4-FFF2-40B4-BE49-F238E27FC236}">
                <a16:creationId xmlns:a16="http://schemas.microsoft.com/office/drawing/2014/main" id="{4D0605E6-8E96-A7A9-9F55-681B6495A78E}"/>
              </a:ext>
            </a:extLst>
          </p:cNvPr>
          <p:cNvPicPr>
            <a:picLocks noChangeAspect="1"/>
          </p:cNvPicPr>
          <p:nvPr/>
        </p:nvPicPr>
        <p:blipFill>
          <a:blip r:embed="rId3"/>
          <a:stretch>
            <a:fillRect/>
          </a:stretch>
        </p:blipFill>
        <p:spPr>
          <a:xfrm>
            <a:off x="8794627" y="3772315"/>
            <a:ext cx="2095500" cy="2828925"/>
          </a:xfrm>
          <a:prstGeom prst="rect">
            <a:avLst/>
          </a:prstGeom>
        </p:spPr>
      </p:pic>
    </p:spTree>
    <p:extLst>
      <p:ext uri="{BB962C8B-B14F-4D97-AF65-F5344CB8AC3E}">
        <p14:creationId xmlns:p14="http://schemas.microsoft.com/office/powerpoint/2010/main" val="372284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4D0D53-01C4-FC74-9197-78979E671C92}"/>
              </a:ext>
            </a:extLst>
          </p:cNvPr>
          <p:cNvSpPr>
            <a:spLocks noGrp="1"/>
          </p:cNvSpPr>
          <p:nvPr>
            <p:ph type="body" idx="13"/>
          </p:nvPr>
        </p:nvSpPr>
        <p:spPr>
          <a:xfrm>
            <a:off x="838200" y="3888420"/>
            <a:ext cx="10515600" cy="2210540"/>
          </a:xfrm>
        </p:spPr>
        <p:txBody>
          <a:bodyPr>
            <a:normAutofit/>
          </a:bodyPr>
          <a:lstStyle/>
          <a:p>
            <a:pPr algn="ctr"/>
            <a:r>
              <a:rPr lang="en-US" sz="4400" cap="none" spc="0" dirty="0"/>
              <a:t>The Four Horsemen of the Apocalypse</a:t>
            </a:r>
          </a:p>
        </p:txBody>
      </p:sp>
      <p:sp>
        <p:nvSpPr>
          <p:cNvPr id="4" name="Title 3">
            <a:extLst>
              <a:ext uri="{FF2B5EF4-FFF2-40B4-BE49-F238E27FC236}">
                <a16:creationId xmlns:a16="http://schemas.microsoft.com/office/drawing/2014/main" id="{34834F7F-F23B-E182-65A7-F5234228BE5B}"/>
              </a:ext>
            </a:extLst>
          </p:cNvPr>
          <p:cNvSpPr>
            <a:spLocks noGrp="1"/>
          </p:cNvSpPr>
          <p:nvPr>
            <p:ph type="title"/>
          </p:nvPr>
        </p:nvSpPr>
        <p:spPr>
          <a:xfrm>
            <a:off x="838200" y="2090564"/>
            <a:ext cx="9974802" cy="2210540"/>
          </a:xfrm>
        </p:spPr>
        <p:txBody>
          <a:bodyPr/>
          <a:lstStyle/>
          <a:p>
            <a:pPr algn="ctr"/>
            <a:r>
              <a:rPr lang="en-US" spc="300" dirty="0"/>
              <a:t>Updates</a:t>
            </a:r>
          </a:p>
        </p:txBody>
      </p:sp>
    </p:spTree>
    <p:extLst>
      <p:ext uri="{BB962C8B-B14F-4D97-AF65-F5344CB8AC3E}">
        <p14:creationId xmlns:p14="http://schemas.microsoft.com/office/powerpoint/2010/main" val="436279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1219200"/>
          </a:xfrm>
        </p:spPr>
        <p:txBody>
          <a:bodyPr anchor="ctr">
            <a:normAutofit/>
          </a:bodyPr>
          <a:lstStyle/>
          <a:p>
            <a:pPr algn="ctr"/>
            <a:r>
              <a:rPr lang="en-US" sz="3600" dirty="0"/>
              <a:t>Post World War II Economy</a:t>
            </a:r>
          </a:p>
        </p:txBody>
      </p:sp>
      <p:sp>
        <p:nvSpPr>
          <p:cNvPr id="14" name="Content Placeholder 13"/>
          <p:cNvSpPr>
            <a:spLocks noGrp="1"/>
          </p:cNvSpPr>
          <p:nvPr>
            <p:ph sz="half" idx="1"/>
          </p:nvPr>
        </p:nvSpPr>
        <p:spPr>
          <a:xfrm>
            <a:off x="932155" y="1500326"/>
            <a:ext cx="6992645" cy="4976674"/>
          </a:xfrm>
        </p:spPr>
        <p:txBody>
          <a:bodyPr anchor="t">
            <a:normAutofit/>
          </a:bodyPr>
          <a:lstStyle/>
          <a:p>
            <a:r>
              <a:rPr lang="en-US" dirty="0"/>
              <a:t>When Winston Churchill returned to 10 Downing Street to be Prime Minister, he was besought with foreign affairs problems, which worsened when Anthony Eden, his foreign secretary got sick and could not perform his duties adequately for about a year.</a:t>
            </a:r>
          </a:p>
          <a:p>
            <a:r>
              <a:rPr lang="en-US" dirty="0"/>
              <a:t>However, when Eden became Prime Minister, he was ineffective. He failed to understand that the United States was not interested in supporting traditional British imperialism. He and John Foster Dulles (U.S. Secretary of State in the Eisenhower Administration) did not get along.</a:t>
            </a:r>
          </a:p>
          <a:p>
            <a:r>
              <a:rPr lang="en-US" dirty="0"/>
              <a:t>To understand British politics, a British mini-series called </a:t>
            </a:r>
            <a:r>
              <a:rPr lang="en-US" i="1" dirty="0"/>
              <a:t>House of Cards</a:t>
            </a:r>
            <a:r>
              <a:rPr lang="en-US" dirty="0"/>
              <a:t> does a good job of explaining the process.</a:t>
            </a:r>
          </a:p>
        </p:txBody>
      </p:sp>
      <p:pic>
        <p:nvPicPr>
          <p:cNvPr id="2" name="Picture 1">
            <a:extLst>
              <a:ext uri="{FF2B5EF4-FFF2-40B4-BE49-F238E27FC236}">
                <a16:creationId xmlns:a16="http://schemas.microsoft.com/office/drawing/2014/main" id="{84E9BF1A-1021-5F4A-774A-D0C70587F6C5}"/>
              </a:ext>
            </a:extLst>
          </p:cNvPr>
          <p:cNvPicPr>
            <a:picLocks noChangeAspect="1"/>
          </p:cNvPicPr>
          <p:nvPr/>
        </p:nvPicPr>
        <p:blipFill>
          <a:blip r:embed="rId2"/>
          <a:stretch>
            <a:fillRect/>
          </a:stretch>
        </p:blipFill>
        <p:spPr>
          <a:xfrm>
            <a:off x="10134600" y="1600199"/>
            <a:ext cx="1716278" cy="2219325"/>
          </a:xfrm>
          <a:prstGeom prst="rect">
            <a:avLst/>
          </a:prstGeom>
        </p:spPr>
      </p:pic>
      <p:pic>
        <p:nvPicPr>
          <p:cNvPr id="3" name="Picture 2">
            <a:extLst>
              <a:ext uri="{FF2B5EF4-FFF2-40B4-BE49-F238E27FC236}">
                <a16:creationId xmlns:a16="http://schemas.microsoft.com/office/drawing/2014/main" id="{90F620F2-DF70-8B97-A4A4-C5EE9834BC86}"/>
              </a:ext>
            </a:extLst>
          </p:cNvPr>
          <p:cNvPicPr>
            <a:picLocks noChangeAspect="1"/>
          </p:cNvPicPr>
          <p:nvPr/>
        </p:nvPicPr>
        <p:blipFill>
          <a:blip r:embed="rId3"/>
          <a:stretch>
            <a:fillRect/>
          </a:stretch>
        </p:blipFill>
        <p:spPr>
          <a:xfrm>
            <a:off x="8075390" y="1600200"/>
            <a:ext cx="1908620" cy="2219325"/>
          </a:xfrm>
          <a:prstGeom prst="rect">
            <a:avLst/>
          </a:prstGeom>
        </p:spPr>
      </p:pic>
      <p:pic>
        <p:nvPicPr>
          <p:cNvPr id="4" name="Picture 3">
            <a:extLst>
              <a:ext uri="{FF2B5EF4-FFF2-40B4-BE49-F238E27FC236}">
                <a16:creationId xmlns:a16="http://schemas.microsoft.com/office/drawing/2014/main" id="{8E299775-783C-79C3-DD03-565E1385637B}"/>
              </a:ext>
            </a:extLst>
          </p:cNvPr>
          <p:cNvPicPr>
            <a:picLocks noChangeAspect="1"/>
          </p:cNvPicPr>
          <p:nvPr/>
        </p:nvPicPr>
        <p:blipFill>
          <a:blip r:embed="rId4"/>
          <a:stretch>
            <a:fillRect/>
          </a:stretch>
        </p:blipFill>
        <p:spPr>
          <a:xfrm>
            <a:off x="10134600" y="4058413"/>
            <a:ext cx="1919021" cy="2398776"/>
          </a:xfrm>
          <a:prstGeom prst="rect">
            <a:avLst/>
          </a:prstGeom>
        </p:spPr>
      </p:pic>
      <p:pic>
        <p:nvPicPr>
          <p:cNvPr id="5" name="Picture 4">
            <a:extLst>
              <a:ext uri="{FF2B5EF4-FFF2-40B4-BE49-F238E27FC236}">
                <a16:creationId xmlns:a16="http://schemas.microsoft.com/office/drawing/2014/main" id="{67B9354F-F46F-6331-7F9E-B82694BBBCD2}"/>
              </a:ext>
            </a:extLst>
          </p:cNvPr>
          <p:cNvPicPr>
            <a:picLocks noChangeAspect="1"/>
          </p:cNvPicPr>
          <p:nvPr/>
        </p:nvPicPr>
        <p:blipFill>
          <a:blip r:embed="rId5"/>
          <a:stretch>
            <a:fillRect/>
          </a:stretch>
        </p:blipFill>
        <p:spPr>
          <a:xfrm>
            <a:off x="8199311" y="4079220"/>
            <a:ext cx="1660778" cy="2397780"/>
          </a:xfrm>
          <a:prstGeom prst="rect">
            <a:avLst/>
          </a:prstGeom>
        </p:spPr>
      </p:pic>
    </p:spTree>
    <p:extLst>
      <p:ext uri="{BB962C8B-B14F-4D97-AF65-F5344CB8AC3E}">
        <p14:creationId xmlns:p14="http://schemas.microsoft.com/office/powerpoint/2010/main" val="195511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1960 Recession</a:t>
            </a:r>
          </a:p>
        </p:txBody>
      </p:sp>
      <p:sp>
        <p:nvSpPr>
          <p:cNvPr id="14" name="Content Placeholder 13"/>
          <p:cNvSpPr>
            <a:spLocks noGrp="1"/>
          </p:cNvSpPr>
          <p:nvPr>
            <p:ph sz="half" idx="1"/>
          </p:nvPr>
        </p:nvSpPr>
        <p:spPr>
          <a:xfrm>
            <a:off x="893685" y="1500326"/>
            <a:ext cx="7992863" cy="4976674"/>
          </a:xfrm>
        </p:spPr>
        <p:txBody>
          <a:bodyPr anchor="t">
            <a:normAutofit fontScale="70000" lnSpcReduction="20000"/>
          </a:bodyPr>
          <a:lstStyle/>
          <a:p>
            <a:pPr>
              <a:lnSpc>
                <a:spcPts val="2900"/>
              </a:lnSpc>
              <a:spcBef>
                <a:spcPts val="600"/>
              </a:spcBef>
            </a:pPr>
            <a:r>
              <a:rPr lang="en-US" sz="2400" dirty="0"/>
              <a:t>The Power of the Dulles Brothers started to recede in 1959 when the Federal Reserve started raising interest rates.</a:t>
            </a:r>
          </a:p>
          <a:p>
            <a:pPr>
              <a:lnSpc>
                <a:spcPts val="2900"/>
              </a:lnSpc>
              <a:spcBef>
                <a:spcPts val="600"/>
              </a:spcBef>
            </a:pPr>
            <a:r>
              <a:rPr lang="en-US" sz="2400" dirty="0"/>
              <a:t>This caused the Recession of 1960 which did not help the Republicans in the upcoming elections.</a:t>
            </a:r>
          </a:p>
          <a:p>
            <a:pPr>
              <a:lnSpc>
                <a:spcPts val="2900"/>
              </a:lnSpc>
              <a:spcBef>
                <a:spcPts val="600"/>
              </a:spcBef>
            </a:pPr>
            <a:r>
              <a:rPr lang="en-US" sz="2400" dirty="0"/>
              <a:t>We had our first fixed election when John Kennedy was declared the winner of the 1960 election. He “sacked” Allen Dulles in 1962 over the Bay of Pigs Fiasco. </a:t>
            </a:r>
          </a:p>
          <a:p>
            <a:pPr lvl="1">
              <a:lnSpc>
                <a:spcPts val="2900"/>
              </a:lnSpc>
              <a:spcBef>
                <a:spcPts val="600"/>
              </a:spcBef>
            </a:pPr>
            <a:r>
              <a:rPr lang="en-US" sz="2400" dirty="0"/>
              <a:t>JFK liked free money and low interest rates. </a:t>
            </a:r>
          </a:p>
          <a:p>
            <a:pPr lvl="1">
              <a:lnSpc>
                <a:spcPts val="2900"/>
              </a:lnSpc>
              <a:spcBef>
                <a:spcPts val="600"/>
              </a:spcBef>
            </a:pPr>
            <a:r>
              <a:rPr lang="en-US" sz="2400" dirty="0"/>
              <a:t>JFK also started to assert his authority over administrative agencies. </a:t>
            </a:r>
          </a:p>
          <a:p>
            <a:pPr lvl="1">
              <a:lnSpc>
                <a:spcPts val="2900"/>
              </a:lnSpc>
              <a:spcBef>
                <a:spcPts val="600"/>
              </a:spcBef>
            </a:pPr>
            <a:r>
              <a:rPr lang="en-US" sz="2400" dirty="0"/>
              <a:t>Not too many people in these agencies liked JFK’s idea of curbing their power.</a:t>
            </a:r>
          </a:p>
        </p:txBody>
      </p:sp>
      <p:pic>
        <p:nvPicPr>
          <p:cNvPr id="6" name="Picture 5">
            <a:extLst>
              <a:ext uri="{FF2B5EF4-FFF2-40B4-BE49-F238E27FC236}">
                <a16:creationId xmlns:a16="http://schemas.microsoft.com/office/drawing/2014/main" id="{F0A7CB07-6BF3-CB31-26C8-4842DA6D9981}"/>
              </a:ext>
            </a:extLst>
          </p:cNvPr>
          <p:cNvPicPr>
            <a:picLocks noChangeAspect="1"/>
          </p:cNvPicPr>
          <p:nvPr/>
        </p:nvPicPr>
        <p:blipFill>
          <a:blip r:embed="rId2"/>
          <a:stretch>
            <a:fillRect/>
          </a:stretch>
        </p:blipFill>
        <p:spPr>
          <a:xfrm>
            <a:off x="9324389" y="3428373"/>
            <a:ext cx="1935456" cy="2578995"/>
          </a:xfrm>
          <a:prstGeom prst="rect">
            <a:avLst/>
          </a:prstGeom>
        </p:spPr>
      </p:pic>
      <p:pic>
        <p:nvPicPr>
          <p:cNvPr id="7" name="Picture 6">
            <a:extLst>
              <a:ext uri="{FF2B5EF4-FFF2-40B4-BE49-F238E27FC236}">
                <a16:creationId xmlns:a16="http://schemas.microsoft.com/office/drawing/2014/main" id="{9B881DA5-46B8-D5EA-9C89-F702F4BFB9C8}"/>
              </a:ext>
            </a:extLst>
          </p:cNvPr>
          <p:cNvPicPr>
            <a:picLocks noChangeAspect="1"/>
          </p:cNvPicPr>
          <p:nvPr/>
        </p:nvPicPr>
        <p:blipFill>
          <a:blip r:embed="rId3"/>
          <a:stretch>
            <a:fillRect/>
          </a:stretch>
        </p:blipFill>
        <p:spPr>
          <a:xfrm>
            <a:off x="9324388" y="919540"/>
            <a:ext cx="1935455" cy="2508833"/>
          </a:xfrm>
          <a:prstGeom prst="rect">
            <a:avLst/>
          </a:prstGeom>
        </p:spPr>
      </p:pic>
    </p:spTree>
    <p:extLst>
      <p:ext uri="{BB962C8B-B14F-4D97-AF65-F5344CB8AC3E}">
        <p14:creationId xmlns:p14="http://schemas.microsoft.com/office/powerpoint/2010/main" val="33679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JFK Presidency</a:t>
            </a:r>
          </a:p>
        </p:txBody>
      </p:sp>
      <p:sp>
        <p:nvSpPr>
          <p:cNvPr id="14" name="Content Placeholder 13"/>
          <p:cNvSpPr>
            <a:spLocks noGrp="1"/>
          </p:cNvSpPr>
          <p:nvPr>
            <p:ph sz="half" idx="1"/>
          </p:nvPr>
        </p:nvSpPr>
        <p:spPr>
          <a:xfrm>
            <a:off x="893686" y="1500326"/>
            <a:ext cx="7599286" cy="4976674"/>
          </a:xfrm>
        </p:spPr>
        <p:txBody>
          <a:bodyPr anchor="t">
            <a:normAutofit/>
          </a:bodyPr>
          <a:lstStyle/>
          <a:p>
            <a:pPr>
              <a:lnSpc>
                <a:spcPts val="2900"/>
              </a:lnSpc>
              <a:spcBef>
                <a:spcPts val="600"/>
              </a:spcBef>
            </a:pPr>
            <a:r>
              <a:rPr lang="en-US" sz="2400" dirty="0"/>
              <a:t>When JFK got into the White House, he obviously wanted and got a new cabinet. However, he had other ideas about who should be leading the agencies:</a:t>
            </a:r>
          </a:p>
          <a:p>
            <a:pPr lvl="1">
              <a:lnSpc>
                <a:spcPts val="2900"/>
              </a:lnSpc>
              <a:spcBef>
                <a:spcPts val="600"/>
              </a:spcBef>
            </a:pPr>
            <a:r>
              <a:rPr lang="en-US" sz="2400" dirty="0"/>
              <a:t>He wanted to remove Allen Dulles as CIA Director.</a:t>
            </a:r>
          </a:p>
          <a:p>
            <a:pPr lvl="1">
              <a:lnSpc>
                <a:spcPts val="2900"/>
              </a:lnSpc>
              <a:spcBef>
                <a:spcPts val="600"/>
              </a:spcBef>
            </a:pPr>
            <a:r>
              <a:rPr lang="en-US" sz="2400" dirty="0"/>
              <a:t>He wanted to remove J. Edgar Hoover as Director of the FBI.</a:t>
            </a:r>
          </a:p>
          <a:p>
            <a:pPr>
              <a:lnSpc>
                <a:spcPts val="2900"/>
              </a:lnSpc>
              <a:spcBef>
                <a:spcPts val="600"/>
              </a:spcBef>
            </a:pPr>
            <a:r>
              <a:rPr lang="en-US" sz="2400" dirty="0"/>
              <a:t>He took back control of the Money by printing having the Treasury Department print it in November of 1963 per </a:t>
            </a:r>
            <a:r>
              <a:rPr lang="en-US" sz="2400" dirty="0">
                <a:hlinkClick r:id="rId2"/>
              </a:rPr>
              <a:t>Executive Order #11110</a:t>
            </a:r>
            <a:r>
              <a:rPr lang="en-US" sz="2400" dirty="0"/>
              <a:t>.</a:t>
            </a:r>
          </a:p>
        </p:txBody>
      </p:sp>
      <p:pic>
        <p:nvPicPr>
          <p:cNvPr id="2" name="Picture 1">
            <a:extLst>
              <a:ext uri="{FF2B5EF4-FFF2-40B4-BE49-F238E27FC236}">
                <a16:creationId xmlns:a16="http://schemas.microsoft.com/office/drawing/2014/main" id="{C579D2D9-2739-D347-FF05-8BAF44341804}"/>
              </a:ext>
            </a:extLst>
          </p:cNvPr>
          <p:cNvPicPr>
            <a:picLocks noChangeAspect="1"/>
          </p:cNvPicPr>
          <p:nvPr/>
        </p:nvPicPr>
        <p:blipFill>
          <a:blip r:embed="rId3"/>
          <a:stretch>
            <a:fillRect/>
          </a:stretch>
        </p:blipFill>
        <p:spPr>
          <a:xfrm>
            <a:off x="8492972" y="764320"/>
            <a:ext cx="3460392" cy="4207164"/>
          </a:xfrm>
          <a:prstGeom prst="rect">
            <a:avLst/>
          </a:prstGeom>
        </p:spPr>
      </p:pic>
      <p:pic>
        <p:nvPicPr>
          <p:cNvPr id="3" name="Picture 2">
            <a:extLst>
              <a:ext uri="{FF2B5EF4-FFF2-40B4-BE49-F238E27FC236}">
                <a16:creationId xmlns:a16="http://schemas.microsoft.com/office/drawing/2014/main" id="{4CD4BFDA-C5ED-A072-AA7A-42FE5DA3F7FF}"/>
              </a:ext>
            </a:extLst>
          </p:cNvPr>
          <p:cNvPicPr>
            <a:picLocks noChangeAspect="1"/>
          </p:cNvPicPr>
          <p:nvPr/>
        </p:nvPicPr>
        <p:blipFill>
          <a:blip r:embed="rId4"/>
          <a:stretch>
            <a:fillRect/>
          </a:stretch>
        </p:blipFill>
        <p:spPr>
          <a:xfrm>
            <a:off x="8921995" y="5087505"/>
            <a:ext cx="2602345" cy="1463819"/>
          </a:xfrm>
          <a:prstGeom prst="rect">
            <a:avLst/>
          </a:prstGeom>
        </p:spPr>
      </p:pic>
    </p:spTree>
    <p:extLst>
      <p:ext uri="{BB962C8B-B14F-4D97-AF65-F5344CB8AC3E}">
        <p14:creationId xmlns:p14="http://schemas.microsoft.com/office/powerpoint/2010/main" val="30226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JFK Presidency</a:t>
            </a:r>
          </a:p>
        </p:txBody>
      </p:sp>
      <p:sp>
        <p:nvSpPr>
          <p:cNvPr id="14" name="Content Placeholder 13"/>
          <p:cNvSpPr>
            <a:spLocks noGrp="1"/>
          </p:cNvSpPr>
          <p:nvPr>
            <p:ph sz="half" idx="1"/>
          </p:nvPr>
        </p:nvSpPr>
        <p:spPr>
          <a:xfrm>
            <a:off x="949911" y="1500326"/>
            <a:ext cx="7769215" cy="4976674"/>
          </a:xfrm>
        </p:spPr>
        <p:txBody>
          <a:bodyPr anchor="t">
            <a:normAutofit fontScale="92500"/>
          </a:bodyPr>
          <a:lstStyle/>
          <a:p>
            <a:pPr>
              <a:lnSpc>
                <a:spcPts val="2900"/>
              </a:lnSpc>
              <a:spcBef>
                <a:spcPts val="1800"/>
              </a:spcBef>
            </a:pPr>
            <a:r>
              <a:rPr lang="en-US" sz="2400" spc="0" dirty="0"/>
              <a:t>He issued National Security Action Memorandum #263 planning to withdraw all troops from Vietnam by the end of 1965.</a:t>
            </a:r>
          </a:p>
          <a:p>
            <a:pPr>
              <a:lnSpc>
                <a:spcPts val="2900"/>
              </a:lnSpc>
              <a:spcBef>
                <a:spcPts val="1800"/>
              </a:spcBef>
            </a:pPr>
            <a:r>
              <a:rPr lang="en-US" sz="2400" spc="0" dirty="0"/>
              <a:t>He threatened to “wanted to splinter the C.I.A. in a thousand pieces and scatter it to the winds.”</a:t>
            </a:r>
          </a:p>
          <a:p>
            <a:pPr lvl="1">
              <a:lnSpc>
                <a:spcPts val="2900"/>
              </a:lnSpc>
              <a:spcBef>
                <a:spcPts val="1800"/>
              </a:spcBef>
            </a:pPr>
            <a:r>
              <a:rPr lang="en-US" sz="2000" spc="-30" dirty="0"/>
              <a:t>Former President Harry Truman said the same thing in a </a:t>
            </a:r>
            <a:r>
              <a:rPr lang="en-US" sz="2000" i="1" spc="-30" dirty="0"/>
              <a:t>Washington Post</a:t>
            </a:r>
            <a:r>
              <a:rPr lang="en-US" sz="2000" spc="-30" dirty="0"/>
              <a:t> article, “something about the way the C.I.A. has been functioning that is casting a shadow over our historic positions, and I feel that we need to correct it.”</a:t>
            </a:r>
          </a:p>
          <a:p>
            <a:pPr>
              <a:lnSpc>
                <a:spcPts val="2900"/>
              </a:lnSpc>
              <a:spcBef>
                <a:spcPts val="1800"/>
              </a:spcBef>
            </a:pPr>
            <a:r>
              <a:rPr lang="en-US" sz="2000" spc="-30" dirty="0"/>
              <a:t>His idea for the Civil Rights Act did not sit will with the Southern Democrats.</a:t>
            </a:r>
          </a:p>
        </p:txBody>
      </p:sp>
      <p:pic>
        <p:nvPicPr>
          <p:cNvPr id="3" name="Picture 2">
            <a:extLst>
              <a:ext uri="{FF2B5EF4-FFF2-40B4-BE49-F238E27FC236}">
                <a16:creationId xmlns:a16="http://schemas.microsoft.com/office/drawing/2014/main" id="{4CD4BFDA-C5ED-A072-AA7A-42FE5DA3F7FF}"/>
              </a:ext>
            </a:extLst>
          </p:cNvPr>
          <p:cNvPicPr>
            <a:picLocks noChangeAspect="1"/>
          </p:cNvPicPr>
          <p:nvPr/>
        </p:nvPicPr>
        <p:blipFill>
          <a:blip r:embed="rId2"/>
          <a:stretch>
            <a:fillRect/>
          </a:stretch>
        </p:blipFill>
        <p:spPr>
          <a:xfrm>
            <a:off x="9088250" y="1500326"/>
            <a:ext cx="2602345" cy="1463819"/>
          </a:xfrm>
          <a:prstGeom prst="rect">
            <a:avLst/>
          </a:prstGeom>
        </p:spPr>
      </p:pic>
    </p:spTree>
    <p:extLst>
      <p:ext uri="{BB962C8B-B14F-4D97-AF65-F5344CB8AC3E}">
        <p14:creationId xmlns:p14="http://schemas.microsoft.com/office/powerpoint/2010/main" val="13655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JFK Presidency</a:t>
            </a:r>
          </a:p>
        </p:txBody>
      </p:sp>
      <p:sp>
        <p:nvSpPr>
          <p:cNvPr id="14" name="Content Placeholder 13"/>
          <p:cNvSpPr>
            <a:spLocks noGrp="1"/>
          </p:cNvSpPr>
          <p:nvPr>
            <p:ph sz="half" idx="1"/>
          </p:nvPr>
        </p:nvSpPr>
        <p:spPr>
          <a:xfrm>
            <a:off x="949911" y="1500326"/>
            <a:ext cx="7769215" cy="4976674"/>
          </a:xfrm>
        </p:spPr>
        <p:txBody>
          <a:bodyPr anchor="t">
            <a:normAutofit/>
          </a:bodyPr>
          <a:lstStyle/>
          <a:p>
            <a:pPr>
              <a:lnSpc>
                <a:spcPts val="2900"/>
              </a:lnSpc>
              <a:spcBef>
                <a:spcPts val="1800"/>
              </a:spcBef>
            </a:pPr>
            <a:r>
              <a:rPr lang="en-US" sz="2400" spc="0" dirty="0"/>
              <a:t>His plans to reduce the Oil Depletion Allowance from 27.5% to 15% upset oil companies, especially the smaller ones doing wildcat wells in Texas. Clint Murchison and H.L. Hunt were most affected.</a:t>
            </a:r>
          </a:p>
          <a:p>
            <a:pPr>
              <a:lnSpc>
                <a:spcPts val="2900"/>
              </a:lnSpc>
              <a:spcBef>
                <a:spcPts val="1800"/>
              </a:spcBef>
            </a:pPr>
            <a:r>
              <a:rPr lang="en-US" sz="2400" spc="0" dirty="0"/>
              <a:t>JFK was planning to replace LBJ on the 1964 Presidential ticket with Stuart Symington of Missouri. </a:t>
            </a:r>
          </a:p>
          <a:p>
            <a:pPr lvl="1">
              <a:lnSpc>
                <a:spcPts val="2900"/>
              </a:lnSpc>
              <a:spcBef>
                <a:spcPts val="1800"/>
              </a:spcBef>
            </a:pPr>
            <a:r>
              <a:rPr lang="en-US" sz="2000" spc="0" dirty="0"/>
              <a:t>LBJ was under investigation for fraud in Cotton Allotment Payments, graft, and other corruption.</a:t>
            </a:r>
          </a:p>
          <a:p>
            <a:pPr lvl="1">
              <a:lnSpc>
                <a:spcPts val="2900"/>
              </a:lnSpc>
              <a:spcBef>
                <a:spcPts val="1800"/>
              </a:spcBef>
            </a:pPr>
            <a:r>
              <a:rPr lang="en-US" sz="2000" spc="0" dirty="0"/>
              <a:t>LBJ had a “hit list” that rivaled the Clintons.</a:t>
            </a:r>
            <a:endParaRPr lang="en-US" sz="2000" spc="-30" dirty="0"/>
          </a:p>
        </p:txBody>
      </p:sp>
      <p:pic>
        <p:nvPicPr>
          <p:cNvPr id="3" name="Picture 2">
            <a:extLst>
              <a:ext uri="{FF2B5EF4-FFF2-40B4-BE49-F238E27FC236}">
                <a16:creationId xmlns:a16="http://schemas.microsoft.com/office/drawing/2014/main" id="{4CD4BFDA-C5ED-A072-AA7A-42FE5DA3F7FF}"/>
              </a:ext>
            </a:extLst>
          </p:cNvPr>
          <p:cNvPicPr>
            <a:picLocks noChangeAspect="1"/>
          </p:cNvPicPr>
          <p:nvPr/>
        </p:nvPicPr>
        <p:blipFill>
          <a:blip r:embed="rId2"/>
          <a:stretch>
            <a:fillRect/>
          </a:stretch>
        </p:blipFill>
        <p:spPr>
          <a:xfrm>
            <a:off x="9088250" y="1500326"/>
            <a:ext cx="2602345" cy="1463819"/>
          </a:xfrm>
          <a:prstGeom prst="rect">
            <a:avLst/>
          </a:prstGeom>
        </p:spPr>
      </p:pic>
      <p:pic>
        <p:nvPicPr>
          <p:cNvPr id="2" name="Picture 1">
            <a:extLst>
              <a:ext uri="{FF2B5EF4-FFF2-40B4-BE49-F238E27FC236}">
                <a16:creationId xmlns:a16="http://schemas.microsoft.com/office/drawing/2014/main" id="{E2F02456-AC87-6C27-DDF1-93D4AD83998B}"/>
              </a:ext>
            </a:extLst>
          </p:cNvPr>
          <p:cNvPicPr>
            <a:picLocks noChangeAspect="1"/>
          </p:cNvPicPr>
          <p:nvPr/>
        </p:nvPicPr>
        <p:blipFill>
          <a:blip r:embed="rId3"/>
          <a:stretch>
            <a:fillRect/>
          </a:stretch>
        </p:blipFill>
        <p:spPr>
          <a:xfrm>
            <a:off x="9088249" y="3082756"/>
            <a:ext cx="2602345" cy="3264869"/>
          </a:xfrm>
          <a:prstGeom prst="rect">
            <a:avLst/>
          </a:prstGeom>
        </p:spPr>
      </p:pic>
    </p:spTree>
    <p:extLst>
      <p:ext uri="{BB962C8B-B14F-4D97-AF65-F5344CB8AC3E}">
        <p14:creationId xmlns:p14="http://schemas.microsoft.com/office/powerpoint/2010/main" val="273265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LBJ Presidency</a:t>
            </a:r>
          </a:p>
        </p:txBody>
      </p:sp>
      <p:sp>
        <p:nvSpPr>
          <p:cNvPr id="14" name="Content Placeholder 13"/>
          <p:cNvSpPr>
            <a:spLocks noGrp="1"/>
          </p:cNvSpPr>
          <p:nvPr>
            <p:ph sz="half" idx="1"/>
          </p:nvPr>
        </p:nvSpPr>
        <p:spPr>
          <a:xfrm>
            <a:off x="949911" y="1500326"/>
            <a:ext cx="7907762" cy="4976674"/>
          </a:xfrm>
        </p:spPr>
        <p:txBody>
          <a:bodyPr anchor="t">
            <a:normAutofit/>
          </a:bodyPr>
          <a:lstStyle/>
          <a:p>
            <a:pPr>
              <a:lnSpc>
                <a:spcPts val="2900"/>
              </a:lnSpc>
              <a:spcBef>
                <a:spcPts val="1800"/>
              </a:spcBef>
            </a:pPr>
            <a:r>
              <a:rPr lang="en-US" sz="2800" spc="-30" dirty="0"/>
              <a:t>When LBJ ascended to the White House, he changed things quickly:</a:t>
            </a:r>
          </a:p>
          <a:p>
            <a:pPr lvl="1">
              <a:lnSpc>
                <a:spcPts val="2900"/>
              </a:lnSpc>
              <a:spcBef>
                <a:spcPts val="1800"/>
              </a:spcBef>
            </a:pPr>
            <a:r>
              <a:rPr lang="en-US" sz="2400" spc="-30" dirty="0"/>
              <a:t>He returned the printing of money to the Federal Reserve.</a:t>
            </a:r>
          </a:p>
          <a:p>
            <a:pPr lvl="1">
              <a:lnSpc>
                <a:spcPts val="2900"/>
              </a:lnSpc>
              <a:spcBef>
                <a:spcPts val="1800"/>
              </a:spcBef>
            </a:pPr>
            <a:r>
              <a:rPr lang="en-US" sz="2400" spc="-30" dirty="0"/>
              <a:t>Continued the War in Vietnam.</a:t>
            </a:r>
          </a:p>
          <a:p>
            <a:pPr lvl="1">
              <a:lnSpc>
                <a:spcPts val="2900"/>
              </a:lnSpc>
              <a:spcBef>
                <a:spcPts val="1800"/>
              </a:spcBef>
            </a:pPr>
            <a:r>
              <a:rPr lang="en-US" sz="2400" spc="-30" dirty="0"/>
              <a:t>Guaranteed that J. Edgar Hoover could be the head of the FBI “for life.”</a:t>
            </a:r>
          </a:p>
          <a:p>
            <a:pPr lvl="1">
              <a:lnSpc>
                <a:spcPts val="2900"/>
              </a:lnSpc>
              <a:spcBef>
                <a:spcPts val="1800"/>
              </a:spcBef>
            </a:pPr>
            <a:r>
              <a:rPr lang="en-US" sz="2400" spc="-30" dirty="0"/>
              <a:t>Loosened Restraints on the CIA.</a:t>
            </a:r>
          </a:p>
          <a:p>
            <a:pPr lvl="1">
              <a:lnSpc>
                <a:spcPts val="2900"/>
              </a:lnSpc>
              <a:spcBef>
                <a:spcPts val="1800"/>
              </a:spcBef>
            </a:pPr>
            <a:r>
              <a:rPr lang="en-US" sz="2400" spc="-30" dirty="0"/>
              <a:t>Replaced Bobby Kennedy as Attorney General.</a:t>
            </a:r>
          </a:p>
        </p:txBody>
      </p:sp>
      <p:pic>
        <p:nvPicPr>
          <p:cNvPr id="6" name="Picture 5">
            <a:extLst>
              <a:ext uri="{FF2B5EF4-FFF2-40B4-BE49-F238E27FC236}">
                <a16:creationId xmlns:a16="http://schemas.microsoft.com/office/drawing/2014/main" id="{BA554071-8838-7B8F-B272-F3FA8AF7C459}"/>
              </a:ext>
            </a:extLst>
          </p:cNvPr>
          <p:cNvPicPr>
            <a:picLocks noChangeAspect="1"/>
          </p:cNvPicPr>
          <p:nvPr/>
        </p:nvPicPr>
        <p:blipFill>
          <a:blip r:embed="rId2"/>
          <a:stretch>
            <a:fillRect/>
          </a:stretch>
        </p:blipFill>
        <p:spPr>
          <a:xfrm>
            <a:off x="9356367" y="822036"/>
            <a:ext cx="2125968" cy="2824881"/>
          </a:xfrm>
          <a:prstGeom prst="rect">
            <a:avLst/>
          </a:prstGeom>
        </p:spPr>
      </p:pic>
      <p:pic>
        <p:nvPicPr>
          <p:cNvPr id="7" name="Picture 6">
            <a:extLst>
              <a:ext uri="{FF2B5EF4-FFF2-40B4-BE49-F238E27FC236}">
                <a16:creationId xmlns:a16="http://schemas.microsoft.com/office/drawing/2014/main" id="{577E3C56-1204-A026-DF9E-9C4E31DA8BE3}"/>
              </a:ext>
            </a:extLst>
          </p:cNvPr>
          <p:cNvPicPr>
            <a:picLocks noChangeAspect="1"/>
          </p:cNvPicPr>
          <p:nvPr/>
        </p:nvPicPr>
        <p:blipFill>
          <a:blip r:embed="rId3"/>
          <a:stretch>
            <a:fillRect/>
          </a:stretch>
        </p:blipFill>
        <p:spPr>
          <a:xfrm>
            <a:off x="9356367" y="3820343"/>
            <a:ext cx="2142906" cy="2550059"/>
          </a:xfrm>
          <a:prstGeom prst="rect">
            <a:avLst/>
          </a:prstGeom>
        </p:spPr>
      </p:pic>
    </p:spTree>
    <p:extLst>
      <p:ext uri="{BB962C8B-B14F-4D97-AF65-F5344CB8AC3E}">
        <p14:creationId xmlns:p14="http://schemas.microsoft.com/office/powerpoint/2010/main" val="7568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LBJ Presidency</a:t>
            </a:r>
          </a:p>
        </p:txBody>
      </p:sp>
      <p:sp>
        <p:nvSpPr>
          <p:cNvPr id="14" name="Content Placeholder 13"/>
          <p:cNvSpPr>
            <a:spLocks noGrp="1"/>
          </p:cNvSpPr>
          <p:nvPr>
            <p:ph sz="half" idx="1"/>
          </p:nvPr>
        </p:nvSpPr>
        <p:spPr>
          <a:xfrm>
            <a:off x="949911" y="1500326"/>
            <a:ext cx="7907762" cy="4976674"/>
          </a:xfrm>
        </p:spPr>
        <p:txBody>
          <a:bodyPr anchor="t">
            <a:normAutofit fontScale="77500" lnSpcReduction="20000"/>
          </a:bodyPr>
          <a:lstStyle/>
          <a:p>
            <a:pPr>
              <a:lnSpc>
                <a:spcPts val="2900"/>
              </a:lnSpc>
              <a:spcBef>
                <a:spcPts val="1800"/>
              </a:spcBef>
            </a:pPr>
            <a:r>
              <a:rPr lang="en-US" sz="2800" spc="-30" dirty="0"/>
              <a:t>When LBJ ascended to the White House, he changed things quickly:</a:t>
            </a:r>
          </a:p>
          <a:p>
            <a:pPr lvl="1">
              <a:lnSpc>
                <a:spcPts val="2900"/>
              </a:lnSpc>
              <a:spcBef>
                <a:spcPts val="1800"/>
              </a:spcBef>
            </a:pPr>
            <a:r>
              <a:rPr lang="en-US" sz="2400" spc="-30" dirty="0"/>
              <a:t>Stopped all investigations into his businesses.</a:t>
            </a:r>
          </a:p>
          <a:p>
            <a:pPr lvl="1">
              <a:lnSpc>
                <a:spcPts val="2900"/>
              </a:lnSpc>
              <a:spcBef>
                <a:spcPts val="1800"/>
              </a:spcBef>
            </a:pPr>
            <a:r>
              <a:rPr lang="en-US" sz="2400" spc="-30" dirty="0"/>
              <a:t>Continued the “free Money” policies of JFK but expanded them.</a:t>
            </a:r>
          </a:p>
          <a:p>
            <a:pPr lvl="1">
              <a:lnSpc>
                <a:spcPts val="2900"/>
              </a:lnSpc>
              <a:spcBef>
                <a:spcPts val="1800"/>
              </a:spcBef>
            </a:pPr>
            <a:r>
              <a:rPr lang="en-US" sz="2400" spc="-30" dirty="0"/>
              <a:t>Inflation started to increase at the end of his term, but he did not deal with it.</a:t>
            </a:r>
          </a:p>
          <a:p>
            <a:pPr lvl="1">
              <a:lnSpc>
                <a:spcPts val="2900"/>
              </a:lnSpc>
              <a:spcBef>
                <a:spcPts val="1800"/>
              </a:spcBef>
            </a:pPr>
            <a:r>
              <a:rPr lang="en-US" sz="2400" spc="-30" dirty="0"/>
              <a:t>In 1968, when he had a poor showing in the New Hampshire primaries (53% for LBJ to 46% for Sen. Eugene McCarthy of Minnesota), he dropped out shortly thereafter.</a:t>
            </a:r>
          </a:p>
        </p:txBody>
      </p:sp>
      <p:pic>
        <p:nvPicPr>
          <p:cNvPr id="6" name="Picture 5">
            <a:extLst>
              <a:ext uri="{FF2B5EF4-FFF2-40B4-BE49-F238E27FC236}">
                <a16:creationId xmlns:a16="http://schemas.microsoft.com/office/drawing/2014/main" id="{BA554071-8838-7B8F-B272-F3FA8AF7C459}"/>
              </a:ext>
            </a:extLst>
          </p:cNvPr>
          <p:cNvPicPr>
            <a:picLocks noChangeAspect="1"/>
          </p:cNvPicPr>
          <p:nvPr/>
        </p:nvPicPr>
        <p:blipFill>
          <a:blip r:embed="rId2"/>
          <a:stretch>
            <a:fillRect/>
          </a:stretch>
        </p:blipFill>
        <p:spPr>
          <a:xfrm>
            <a:off x="9356367" y="822036"/>
            <a:ext cx="2125968" cy="2824881"/>
          </a:xfrm>
          <a:prstGeom prst="rect">
            <a:avLst/>
          </a:prstGeom>
        </p:spPr>
      </p:pic>
      <p:pic>
        <p:nvPicPr>
          <p:cNvPr id="7" name="Picture 6">
            <a:extLst>
              <a:ext uri="{FF2B5EF4-FFF2-40B4-BE49-F238E27FC236}">
                <a16:creationId xmlns:a16="http://schemas.microsoft.com/office/drawing/2014/main" id="{577E3C56-1204-A026-DF9E-9C4E31DA8BE3}"/>
              </a:ext>
            </a:extLst>
          </p:cNvPr>
          <p:cNvPicPr>
            <a:picLocks noChangeAspect="1"/>
          </p:cNvPicPr>
          <p:nvPr/>
        </p:nvPicPr>
        <p:blipFill>
          <a:blip r:embed="rId3"/>
          <a:stretch>
            <a:fillRect/>
          </a:stretch>
        </p:blipFill>
        <p:spPr>
          <a:xfrm>
            <a:off x="9356367" y="3820343"/>
            <a:ext cx="2142906" cy="2550059"/>
          </a:xfrm>
          <a:prstGeom prst="rect">
            <a:avLst/>
          </a:prstGeom>
        </p:spPr>
      </p:pic>
    </p:spTree>
    <p:extLst>
      <p:ext uri="{BB962C8B-B14F-4D97-AF65-F5344CB8AC3E}">
        <p14:creationId xmlns:p14="http://schemas.microsoft.com/office/powerpoint/2010/main" val="75689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949911" y="1500326"/>
            <a:ext cx="7907762" cy="4976674"/>
          </a:xfrm>
        </p:spPr>
        <p:txBody>
          <a:bodyPr anchor="t">
            <a:normAutofit/>
          </a:bodyPr>
          <a:lstStyle/>
          <a:p>
            <a:pPr>
              <a:lnSpc>
                <a:spcPts val="2900"/>
              </a:lnSpc>
              <a:spcBef>
                <a:spcPts val="1800"/>
              </a:spcBef>
            </a:pPr>
            <a:r>
              <a:rPr lang="en-US" sz="2800" dirty="0"/>
              <a:t>When Richard Nixon entered the White House, he had made a lot of promises and now endeavored to keep them.</a:t>
            </a:r>
          </a:p>
          <a:p>
            <a:pPr lvl="1">
              <a:lnSpc>
                <a:spcPts val="2900"/>
              </a:lnSpc>
              <a:spcBef>
                <a:spcPts val="1800"/>
              </a:spcBef>
            </a:pPr>
            <a:r>
              <a:rPr lang="en-US" sz="2400" dirty="0"/>
              <a:t>Inflation was rising and he was obliged to tighten money causing recessions in 1969 and in 1973. </a:t>
            </a:r>
          </a:p>
          <a:p>
            <a:pPr lvl="1">
              <a:lnSpc>
                <a:spcPts val="2900"/>
              </a:lnSpc>
              <a:spcBef>
                <a:spcPts val="1800"/>
              </a:spcBef>
            </a:pPr>
            <a:r>
              <a:rPr lang="en-US" sz="2400" dirty="0"/>
              <a:t>To control rising prices, he initiated a “Wage-Price Freeze” on August 15, 1971.</a:t>
            </a:r>
          </a:p>
          <a:p>
            <a:pPr lvl="1">
              <a:lnSpc>
                <a:spcPts val="2900"/>
              </a:lnSpc>
              <a:spcBef>
                <a:spcPts val="1800"/>
              </a:spcBef>
            </a:pPr>
            <a:r>
              <a:rPr lang="en-US" sz="2400" dirty="0"/>
              <a:t>He also took the United States off the Gold Standard. Gold started at $35 an ounce and now it is at $1,800 an ounce.</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2"/>
          <a:stretch>
            <a:fillRect/>
          </a:stretch>
        </p:blipFill>
        <p:spPr>
          <a:xfrm>
            <a:off x="9701700" y="1056508"/>
            <a:ext cx="1932599" cy="2578832"/>
          </a:xfrm>
          <a:prstGeom prst="rect">
            <a:avLst/>
          </a:prstGeom>
        </p:spPr>
      </p:pic>
      <p:pic>
        <p:nvPicPr>
          <p:cNvPr id="3" name="Picture 2">
            <a:extLst>
              <a:ext uri="{FF2B5EF4-FFF2-40B4-BE49-F238E27FC236}">
                <a16:creationId xmlns:a16="http://schemas.microsoft.com/office/drawing/2014/main" id="{4AA19CB8-8F69-98C7-57F3-322CFEF23C33}"/>
              </a:ext>
            </a:extLst>
          </p:cNvPr>
          <p:cNvPicPr>
            <a:picLocks noChangeAspect="1"/>
          </p:cNvPicPr>
          <p:nvPr/>
        </p:nvPicPr>
        <p:blipFill>
          <a:blip r:embed="rId3"/>
          <a:stretch>
            <a:fillRect/>
          </a:stretch>
        </p:blipFill>
        <p:spPr>
          <a:xfrm>
            <a:off x="9701700" y="3776186"/>
            <a:ext cx="1932599" cy="2477241"/>
          </a:xfrm>
          <a:prstGeom prst="rect">
            <a:avLst/>
          </a:prstGeom>
        </p:spPr>
      </p:pic>
    </p:spTree>
    <p:extLst>
      <p:ext uri="{BB962C8B-B14F-4D97-AF65-F5344CB8AC3E}">
        <p14:creationId xmlns:p14="http://schemas.microsoft.com/office/powerpoint/2010/main" val="272187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466077" y="1220771"/>
            <a:ext cx="8708994" cy="4363283"/>
          </a:xfrm>
        </p:spPr>
        <p:txBody>
          <a:bodyPr anchor="t">
            <a:normAutofit fontScale="77500" lnSpcReduction="20000"/>
          </a:bodyPr>
          <a:lstStyle/>
          <a:p>
            <a:pPr>
              <a:lnSpc>
                <a:spcPts val="2900"/>
              </a:lnSpc>
              <a:spcBef>
                <a:spcPts val="1800"/>
              </a:spcBef>
            </a:pPr>
            <a:r>
              <a:rPr lang="en-US" sz="2800" b="1" dirty="0"/>
              <a:t>Vietnamization </a:t>
            </a:r>
            <a:r>
              <a:rPr lang="en-US" sz="2400" dirty="0"/>
              <a:t>– an idea put forth by U.S. Secretary of State Heinz Alfred “Henry” Kissinger to take out American troops and let the South Vietnamese fight their own war. </a:t>
            </a:r>
          </a:p>
          <a:p>
            <a:pPr lvl="1">
              <a:lnSpc>
                <a:spcPts val="2900"/>
              </a:lnSpc>
              <a:spcBef>
                <a:spcPts val="1800"/>
              </a:spcBef>
            </a:pPr>
            <a:r>
              <a:rPr lang="en-US" sz="2000" dirty="0"/>
              <a:t>This is very similar to what we are doing now with Ukraine.</a:t>
            </a:r>
          </a:p>
          <a:p>
            <a:pPr lvl="1">
              <a:lnSpc>
                <a:spcPts val="2900"/>
              </a:lnSpc>
              <a:spcBef>
                <a:spcPts val="1800"/>
              </a:spcBef>
            </a:pPr>
            <a:r>
              <a:rPr lang="en-US" sz="2000" dirty="0"/>
              <a:t>The flow of supplies to the South Vietnamese would be the same, U.S. soldiers would not be doing the fighting.</a:t>
            </a:r>
          </a:p>
          <a:p>
            <a:pPr lvl="1">
              <a:lnSpc>
                <a:spcPts val="2900"/>
              </a:lnSpc>
              <a:spcBef>
                <a:spcPts val="1800"/>
              </a:spcBef>
            </a:pPr>
            <a:r>
              <a:rPr lang="en-US" sz="2000" dirty="0"/>
              <a:t>This worked well until Sens. George McGovern, Frank Church, and Howard Metzenbaum slipped an amendment in an appropriations bill stopping all support to South Vietnam.</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2"/>
          <a:stretch>
            <a:fillRect/>
          </a:stretch>
        </p:blipFill>
        <p:spPr>
          <a:xfrm>
            <a:off x="9701700" y="1056508"/>
            <a:ext cx="1932599" cy="2578832"/>
          </a:xfrm>
          <a:prstGeom prst="rect">
            <a:avLst/>
          </a:prstGeom>
        </p:spPr>
      </p:pic>
      <p:pic>
        <p:nvPicPr>
          <p:cNvPr id="4" name="Picture 3">
            <a:extLst>
              <a:ext uri="{FF2B5EF4-FFF2-40B4-BE49-F238E27FC236}">
                <a16:creationId xmlns:a16="http://schemas.microsoft.com/office/drawing/2014/main" id="{4437140A-628C-F887-A9DF-477E292A96A3}"/>
              </a:ext>
            </a:extLst>
          </p:cNvPr>
          <p:cNvPicPr>
            <a:picLocks noChangeAspect="1"/>
          </p:cNvPicPr>
          <p:nvPr/>
        </p:nvPicPr>
        <p:blipFill>
          <a:blip r:embed="rId3"/>
          <a:stretch>
            <a:fillRect/>
          </a:stretch>
        </p:blipFill>
        <p:spPr>
          <a:xfrm>
            <a:off x="9701700" y="3825619"/>
            <a:ext cx="1932599" cy="2371826"/>
          </a:xfrm>
          <a:prstGeom prst="rect">
            <a:avLst/>
          </a:prstGeom>
        </p:spPr>
      </p:pic>
      <p:grpSp>
        <p:nvGrpSpPr>
          <p:cNvPr id="8" name="Group 7">
            <a:extLst>
              <a:ext uri="{FF2B5EF4-FFF2-40B4-BE49-F238E27FC236}">
                <a16:creationId xmlns:a16="http://schemas.microsoft.com/office/drawing/2014/main" id="{2092C32F-284A-5247-AD80-2BF8026225AA}"/>
              </a:ext>
            </a:extLst>
          </p:cNvPr>
          <p:cNvGrpSpPr/>
          <p:nvPr/>
        </p:nvGrpSpPr>
        <p:grpSpPr>
          <a:xfrm>
            <a:off x="2938508" y="5363921"/>
            <a:ext cx="3371137" cy="1169449"/>
            <a:chOff x="2088379" y="5347501"/>
            <a:chExt cx="3371137" cy="1169449"/>
          </a:xfrm>
        </p:grpSpPr>
        <p:pic>
          <p:nvPicPr>
            <p:cNvPr id="5" name="Picture 4">
              <a:extLst>
                <a:ext uri="{FF2B5EF4-FFF2-40B4-BE49-F238E27FC236}">
                  <a16:creationId xmlns:a16="http://schemas.microsoft.com/office/drawing/2014/main" id="{1BD74871-08F9-8842-7AB5-6836CEDB3E93}"/>
                </a:ext>
              </a:extLst>
            </p:cNvPr>
            <p:cNvPicPr>
              <a:picLocks noChangeAspect="1"/>
            </p:cNvPicPr>
            <p:nvPr/>
          </p:nvPicPr>
          <p:blipFill>
            <a:blip r:embed="rId4"/>
            <a:stretch>
              <a:fillRect/>
            </a:stretch>
          </p:blipFill>
          <p:spPr>
            <a:xfrm>
              <a:off x="2088379" y="5347501"/>
              <a:ext cx="850129" cy="1131134"/>
            </a:xfrm>
            <a:prstGeom prst="rect">
              <a:avLst/>
            </a:prstGeom>
          </p:spPr>
        </p:pic>
        <p:pic>
          <p:nvPicPr>
            <p:cNvPr id="6" name="Picture 5">
              <a:extLst>
                <a:ext uri="{FF2B5EF4-FFF2-40B4-BE49-F238E27FC236}">
                  <a16:creationId xmlns:a16="http://schemas.microsoft.com/office/drawing/2014/main" id="{125EF21C-B6F9-C34B-E1A4-B7367F7097B0}"/>
                </a:ext>
              </a:extLst>
            </p:cNvPr>
            <p:cNvPicPr>
              <a:picLocks noChangeAspect="1"/>
            </p:cNvPicPr>
            <p:nvPr/>
          </p:nvPicPr>
          <p:blipFill>
            <a:blip r:embed="rId5"/>
            <a:stretch>
              <a:fillRect/>
            </a:stretch>
          </p:blipFill>
          <p:spPr>
            <a:xfrm>
              <a:off x="3234892" y="5363921"/>
              <a:ext cx="970395" cy="1136609"/>
            </a:xfrm>
            <a:prstGeom prst="rect">
              <a:avLst/>
            </a:prstGeom>
          </p:spPr>
        </p:pic>
        <p:pic>
          <p:nvPicPr>
            <p:cNvPr id="7" name="Picture 6">
              <a:extLst>
                <a:ext uri="{FF2B5EF4-FFF2-40B4-BE49-F238E27FC236}">
                  <a16:creationId xmlns:a16="http://schemas.microsoft.com/office/drawing/2014/main" id="{4C32CD1C-FD70-48A9-8CC0-03834CB39729}"/>
                </a:ext>
              </a:extLst>
            </p:cNvPr>
            <p:cNvPicPr>
              <a:picLocks noChangeAspect="1"/>
            </p:cNvPicPr>
            <p:nvPr/>
          </p:nvPicPr>
          <p:blipFill>
            <a:blip r:embed="rId6"/>
            <a:stretch>
              <a:fillRect/>
            </a:stretch>
          </p:blipFill>
          <p:spPr>
            <a:xfrm>
              <a:off x="4501671" y="5363921"/>
              <a:ext cx="957845" cy="1153029"/>
            </a:xfrm>
            <a:prstGeom prst="rect">
              <a:avLst/>
            </a:prstGeom>
          </p:spPr>
        </p:pic>
      </p:grpSp>
    </p:spTree>
    <p:extLst>
      <p:ext uri="{BB962C8B-B14F-4D97-AF65-F5344CB8AC3E}">
        <p14:creationId xmlns:p14="http://schemas.microsoft.com/office/powerpoint/2010/main" val="391397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702076"/>
          </a:xfrm>
        </p:spPr>
        <p:txBody>
          <a:bodyPr anchor="ctr">
            <a:normAutofit/>
          </a:bodyPr>
          <a:lstStyle/>
          <a:p>
            <a:pPr algn="ctr"/>
            <a:r>
              <a:rPr lang="en-US" sz="3200" dirty="0"/>
              <a:t>The Stagflation of the 1970s</a:t>
            </a:r>
          </a:p>
        </p:txBody>
      </p:sp>
      <p:sp>
        <p:nvSpPr>
          <p:cNvPr id="14" name="Content Placeholder 13"/>
          <p:cNvSpPr>
            <a:spLocks noGrp="1"/>
          </p:cNvSpPr>
          <p:nvPr>
            <p:ph sz="half" idx="1"/>
          </p:nvPr>
        </p:nvSpPr>
        <p:spPr>
          <a:xfrm>
            <a:off x="1489756" y="1260629"/>
            <a:ext cx="10245044" cy="1775533"/>
          </a:xfrm>
        </p:spPr>
        <p:txBody>
          <a:bodyPr anchor="t">
            <a:normAutofit fontScale="55000" lnSpcReduction="20000"/>
          </a:bodyPr>
          <a:lstStyle/>
          <a:p>
            <a:pPr>
              <a:lnSpc>
                <a:spcPts val="2880"/>
              </a:lnSpc>
              <a:spcBef>
                <a:spcPts val="600"/>
              </a:spcBef>
            </a:pPr>
            <a:r>
              <a:rPr lang="en-US" sz="4000" dirty="0"/>
              <a:t>Here is a list of the Top Companies in 1970. Notice that General Motors is at the top of the list. Exxon, Chevron, and Amoco Oil dominate the Energy Business. General Motors, Ford Motor, and Chrysler Corporation control the auto business. </a:t>
            </a:r>
          </a:p>
          <a:p>
            <a:pPr marL="739775" lvl="1" indent="-457200">
              <a:lnSpc>
                <a:spcPts val="2880"/>
              </a:lnSpc>
              <a:spcBef>
                <a:spcPts val="600"/>
              </a:spcBef>
              <a:buFont typeface="+mj-lt"/>
              <a:buAutoNum type="arabicPeriod"/>
            </a:pPr>
            <a:endParaRPr lang="en-US" dirty="0"/>
          </a:p>
        </p:txBody>
      </p:sp>
      <p:sp>
        <p:nvSpPr>
          <p:cNvPr id="6" name="TextBox 5">
            <a:extLst>
              <a:ext uri="{FF2B5EF4-FFF2-40B4-BE49-F238E27FC236}">
                <a16:creationId xmlns:a16="http://schemas.microsoft.com/office/drawing/2014/main" id="{36B129FE-97FE-2832-176F-8B8B853AA2F9}"/>
              </a:ext>
            </a:extLst>
          </p:cNvPr>
          <p:cNvSpPr txBox="1"/>
          <p:nvPr/>
        </p:nvSpPr>
        <p:spPr>
          <a:xfrm>
            <a:off x="1645858" y="2984584"/>
            <a:ext cx="5044471" cy="3139321"/>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General Motors</a:t>
            </a:r>
          </a:p>
          <a:p>
            <a:pPr marL="1089025" lvl="3" indent="-457200">
              <a:buFont typeface="+mj-lt"/>
              <a:buAutoNum type="arabicPeriod"/>
            </a:pPr>
            <a:r>
              <a:rPr lang="en-US" dirty="0">
                <a:solidFill>
                  <a:schemeClr val="bg2"/>
                </a:solidFill>
              </a:rPr>
              <a:t>Exxon (Rockefeller Oil)</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chemeClr val="bg2"/>
                </a:solidFill>
                <a:highlight>
                  <a:srgbClr val="0000FF"/>
                </a:highlight>
              </a:rPr>
              <a:t>General Electric</a:t>
            </a:r>
          </a:p>
          <a:p>
            <a:pPr marL="1089025" lvl="3" indent="-457200">
              <a:buFont typeface="+mj-lt"/>
              <a:buAutoNum type="arabicPeriod"/>
            </a:pPr>
            <a:r>
              <a:rPr lang="en-US" dirty="0">
                <a:solidFill>
                  <a:schemeClr val="bg2"/>
                </a:solidFill>
              </a:rPr>
              <a:t>IBM</a:t>
            </a:r>
          </a:p>
          <a:p>
            <a:pPr marL="1089025" lvl="3" indent="-457200">
              <a:buFont typeface="+mj-lt"/>
              <a:buAutoNum type="arabicPeriod"/>
            </a:pPr>
            <a:r>
              <a:rPr lang="en-US" dirty="0">
                <a:solidFill>
                  <a:schemeClr val="bg2"/>
                </a:solidFill>
              </a:rPr>
              <a:t>Chrysler</a:t>
            </a:r>
          </a:p>
          <a:p>
            <a:pPr marL="1089025" lvl="3" indent="-457200">
              <a:buFont typeface="+mj-lt"/>
              <a:buAutoNum type="arabicPeriod"/>
            </a:pPr>
            <a:r>
              <a:rPr lang="en-US" dirty="0">
                <a:solidFill>
                  <a:schemeClr val="bg2"/>
                </a:solidFill>
              </a:rPr>
              <a:t>Mobil</a:t>
            </a:r>
          </a:p>
          <a:p>
            <a:pPr marL="1089025" lvl="3" indent="-457200">
              <a:buFont typeface="+mj-lt"/>
              <a:buAutoNum type="arabicPeriod"/>
            </a:pPr>
            <a:r>
              <a:rPr lang="en-US" dirty="0">
                <a:solidFill>
                  <a:schemeClr val="bg2"/>
                </a:solidFill>
              </a:rPr>
              <a:t>Texaco</a:t>
            </a:r>
          </a:p>
          <a:p>
            <a:pPr marL="1089025" lvl="3" indent="-457200">
              <a:buFont typeface="+mj-lt"/>
              <a:buAutoNum type="arabicPeriod"/>
            </a:pPr>
            <a:r>
              <a:rPr lang="en-US" dirty="0">
                <a:solidFill>
                  <a:schemeClr val="bg2"/>
                </a:solidFill>
              </a:rPr>
              <a:t>ITT Industries </a:t>
            </a:r>
            <a:r>
              <a:rPr lang="en-US" sz="1200" dirty="0">
                <a:solidFill>
                  <a:schemeClr val="bg2"/>
                </a:solidFill>
              </a:rPr>
              <a:t>(Nazi German Collaborator)</a:t>
            </a:r>
            <a:endParaRPr lang="en-US" dirty="0">
              <a:solidFill>
                <a:schemeClr val="bg2"/>
              </a:solidFill>
            </a:endParaRPr>
          </a:p>
          <a:p>
            <a:pPr marL="1089025" lvl="3" indent="-457200">
              <a:buFont typeface="+mj-lt"/>
              <a:buAutoNum type="arabicPeriod"/>
            </a:pPr>
            <a:r>
              <a:rPr lang="en-US" dirty="0">
                <a:solidFill>
                  <a:schemeClr val="bg2"/>
                </a:solidFill>
              </a:rPr>
              <a:t>Gulf Oil</a:t>
            </a:r>
          </a:p>
          <a:p>
            <a:endParaRPr lang="en-US" dirty="0"/>
          </a:p>
        </p:txBody>
      </p:sp>
      <p:sp>
        <p:nvSpPr>
          <p:cNvPr id="7" name="TextBox 6">
            <a:extLst>
              <a:ext uri="{FF2B5EF4-FFF2-40B4-BE49-F238E27FC236}">
                <a16:creationId xmlns:a16="http://schemas.microsoft.com/office/drawing/2014/main" id="{D7BA49F8-E4F5-A841-21C5-AAA00B90EB30}"/>
              </a:ext>
            </a:extLst>
          </p:cNvPr>
          <p:cNvSpPr txBox="1"/>
          <p:nvPr/>
        </p:nvSpPr>
        <p:spPr>
          <a:xfrm>
            <a:off x="6690329" y="2984584"/>
            <a:ext cx="5044471"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AT &amp; T Technologies</a:t>
            </a:r>
          </a:p>
          <a:p>
            <a:pPr marL="342900" indent="-342900">
              <a:buFont typeface="+mj-lt"/>
              <a:buAutoNum type="arabicPeriod" startAt="11"/>
            </a:pPr>
            <a:r>
              <a:rPr lang="en-US" dirty="0">
                <a:solidFill>
                  <a:schemeClr val="bg2"/>
                </a:solidFill>
              </a:rPr>
              <a:t> U.S. Steel</a:t>
            </a:r>
          </a:p>
          <a:p>
            <a:pPr marL="342900" indent="-342900">
              <a:buFont typeface="+mj-lt"/>
              <a:buAutoNum type="arabicPeriod" startAt="11"/>
            </a:pPr>
            <a:r>
              <a:rPr lang="en-US" dirty="0">
                <a:solidFill>
                  <a:schemeClr val="bg2"/>
                </a:solidFill>
              </a:rPr>
              <a:t> Chevron (Rockefeller Oil)</a:t>
            </a:r>
          </a:p>
          <a:p>
            <a:pPr marL="342900" indent="-342900">
              <a:buFont typeface="+mj-lt"/>
              <a:buAutoNum type="arabicPeriod" startAt="11"/>
            </a:pPr>
            <a:r>
              <a:rPr lang="en-US" dirty="0">
                <a:solidFill>
                  <a:schemeClr val="bg2"/>
                </a:solidFill>
                <a:highlight>
                  <a:srgbClr val="0000FF"/>
                </a:highlight>
              </a:rPr>
              <a:t> LTV </a:t>
            </a:r>
          </a:p>
          <a:p>
            <a:pPr marL="342900" indent="-342900">
              <a:buFont typeface="+mj-lt"/>
              <a:buAutoNum type="arabicPeriod" startAt="11"/>
            </a:pPr>
            <a:r>
              <a:rPr lang="en-US" dirty="0">
                <a:solidFill>
                  <a:schemeClr val="bg2"/>
                </a:solidFill>
              </a:rPr>
              <a:t> </a:t>
            </a:r>
            <a:r>
              <a:rPr lang="fr-FR" dirty="0">
                <a:solidFill>
                  <a:schemeClr val="bg2"/>
                </a:solidFill>
              </a:rPr>
              <a:t>E. I. du Pont de Nemours and Co.</a:t>
            </a:r>
            <a:r>
              <a:rPr lang="en-US" dirty="0">
                <a:solidFill>
                  <a:schemeClr val="bg2"/>
                </a:solidFill>
              </a:rPr>
              <a:t> </a:t>
            </a:r>
          </a:p>
          <a:p>
            <a:pPr marL="342900" indent="-342900">
              <a:buFont typeface="+mj-lt"/>
              <a:buAutoNum type="arabicPeriod" startAt="11"/>
            </a:pPr>
            <a:r>
              <a:rPr lang="en-US" dirty="0">
                <a:solidFill>
                  <a:schemeClr val="bg2"/>
                </a:solidFill>
              </a:rPr>
              <a:t> Shell Oil</a:t>
            </a:r>
          </a:p>
          <a:p>
            <a:pPr marL="342900" indent="-342900">
              <a:buFont typeface="+mj-lt"/>
              <a:buAutoNum type="arabicPeriod" startAt="11"/>
            </a:pPr>
            <a:r>
              <a:rPr lang="en-US" dirty="0">
                <a:solidFill>
                  <a:schemeClr val="bg2"/>
                </a:solidFill>
              </a:rPr>
              <a:t> CBS</a:t>
            </a:r>
          </a:p>
          <a:p>
            <a:pPr marL="342900" indent="-342900">
              <a:buFont typeface="+mj-lt"/>
              <a:buAutoNum type="arabicPeriod" startAt="11"/>
            </a:pPr>
            <a:r>
              <a:rPr lang="en-US" dirty="0">
                <a:solidFill>
                  <a:schemeClr val="bg2"/>
                </a:solidFill>
              </a:rPr>
              <a:t> Amoco (Rockefeller Oil)</a:t>
            </a:r>
          </a:p>
          <a:p>
            <a:pPr marL="342900" indent="-342900">
              <a:buFont typeface="+mj-lt"/>
              <a:buAutoNum type="arabicPeriod" startAt="11"/>
            </a:pPr>
            <a:r>
              <a:rPr lang="en-US" dirty="0">
                <a:solidFill>
                  <a:schemeClr val="bg2"/>
                </a:solidFill>
              </a:rPr>
              <a:t> General Telephone and Telegraph</a:t>
            </a:r>
          </a:p>
          <a:p>
            <a:pPr marL="342900" indent="-342900">
              <a:buFont typeface="+mj-lt"/>
              <a:buAutoNum type="arabicPeriod" startAt="11"/>
            </a:pPr>
            <a:r>
              <a:rPr lang="en-US" dirty="0">
                <a:solidFill>
                  <a:schemeClr val="bg2"/>
                </a:solidFill>
              </a:rPr>
              <a:t> Goodyear Tire and Rubber</a:t>
            </a:r>
          </a:p>
        </p:txBody>
      </p:sp>
    </p:spTree>
    <p:extLst>
      <p:ext uri="{BB962C8B-B14F-4D97-AF65-F5344CB8AC3E}">
        <p14:creationId xmlns:p14="http://schemas.microsoft.com/office/powerpoint/2010/main" val="8714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830269" y="168721"/>
            <a:ext cx="9334147" cy="583800"/>
          </a:xfrm>
        </p:spPr>
        <p:txBody>
          <a:bodyPr/>
          <a:lstStyle/>
          <a:p>
            <a:pPr algn="ctr"/>
            <a:r>
              <a:rPr lang="en-US" sz="3600" dirty="0"/>
              <a:t>Interesting Report on Health Care</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4"/>
            <a:ext cx="10553354" cy="5338161"/>
          </a:xfrm>
        </p:spPr>
        <p:txBody>
          <a:bodyPr>
            <a:normAutofit/>
          </a:bodyPr>
          <a:lstStyle/>
          <a:p>
            <a:r>
              <a:rPr lang="en-US" sz="2400" spc="-40" dirty="0"/>
              <a:t>The Tennessee Liberty Network released a report titled </a:t>
            </a:r>
            <a:r>
              <a:rPr lang="en-US" sz="2400" i="1" spc="-40" dirty="0"/>
              <a:t>Follow the Money: Blood Money in U.S. Healthcare Financial Incentives</a:t>
            </a:r>
          </a:p>
          <a:p>
            <a:pPr lvl="1"/>
            <a:r>
              <a:rPr lang="en-US" sz="2000" spc="-40" dirty="0"/>
              <a:t>The Report outlines how the U.S. Government encouraged Hospitals to create COVID-19 Diagnosis offering them incentive money.</a:t>
            </a:r>
          </a:p>
          <a:p>
            <a:pPr lvl="1"/>
            <a:r>
              <a:rPr lang="en-US" sz="2000" spc="-40" dirty="0"/>
              <a:t>It also talks about incentives used to get educational institutions to come on board with the COVID-19 Protocols.</a:t>
            </a:r>
          </a:p>
          <a:p>
            <a:pPr lvl="1"/>
            <a:r>
              <a:rPr lang="en-US" sz="2000" spc="-40" dirty="0"/>
              <a:t>The report has been republished on the Alive on the Edge website.</a:t>
            </a:r>
          </a:p>
        </p:txBody>
      </p:sp>
    </p:spTree>
    <p:extLst>
      <p:ext uri="{BB962C8B-B14F-4D97-AF65-F5344CB8AC3E}">
        <p14:creationId xmlns:p14="http://schemas.microsoft.com/office/powerpoint/2010/main" val="65231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557702" y="1500326"/>
            <a:ext cx="8630686" cy="4976674"/>
          </a:xfrm>
        </p:spPr>
        <p:txBody>
          <a:bodyPr anchor="t">
            <a:normAutofit/>
          </a:bodyPr>
          <a:lstStyle/>
          <a:p>
            <a:pPr>
              <a:lnSpc>
                <a:spcPts val="2900"/>
              </a:lnSpc>
              <a:spcBef>
                <a:spcPts val="1800"/>
              </a:spcBef>
            </a:pPr>
            <a:r>
              <a:rPr lang="en-US" sz="2400" dirty="0"/>
              <a:t>Richard Nixon got into trouble with the political establishment when he refused to give into internationalist demands. </a:t>
            </a:r>
          </a:p>
          <a:p>
            <a:pPr lvl="1">
              <a:lnSpc>
                <a:spcPts val="2900"/>
              </a:lnSpc>
              <a:spcBef>
                <a:spcPts val="1800"/>
              </a:spcBef>
            </a:pPr>
            <a:r>
              <a:rPr lang="en-US" sz="2400" dirty="0"/>
              <a:t>He engaged in a program of Vietnamization, helping the South Vietnamese to fight their own war without American Serviceman help.</a:t>
            </a:r>
          </a:p>
          <a:p>
            <a:pPr marL="1371600" lvl="2" indent="-457200">
              <a:lnSpc>
                <a:spcPts val="2900"/>
              </a:lnSpc>
              <a:spcBef>
                <a:spcPts val="1800"/>
              </a:spcBef>
              <a:buFont typeface="+mj-lt"/>
              <a:buAutoNum type="arabicPeriod"/>
            </a:pPr>
            <a:r>
              <a:rPr lang="en-US" sz="2000" dirty="0"/>
              <a:t>“Strengthening the armed force of the South Vietnamese in numbers, equipment, leadership and combat skills.“</a:t>
            </a:r>
          </a:p>
          <a:p>
            <a:pPr marL="1371600" lvl="2" indent="-457200">
              <a:lnSpc>
                <a:spcPts val="2900"/>
              </a:lnSpc>
              <a:spcBef>
                <a:spcPts val="1800"/>
              </a:spcBef>
              <a:buFont typeface="+mj-lt"/>
              <a:buAutoNum type="arabicPeriod"/>
            </a:pPr>
            <a:r>
              <a:rPr lang="en-US" sz="2000" dirty="0"/>
              <a:t>The extension of the pacification program (</a:t>
            </a:r>
            <a:r>
              <a:rPr lang="en-US" sz="2000" i="1" dirty="0"/>
              <a:t>i.e.</a:t>
            </a:r>
            <a:r>
              <a:rPr lang="en-US" sz="2000" dirty="0"/>
              <a:t> military aid to civilians) in South Vietnam.</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2"/>
          <a:stretch>
            <a:fillRect/>
          </a:stretch>
        </p:blipFill>
        <p:spPr>
          <a:xfrm>
            <a:off x="9701700" y="1056508"/>
            <a:ext cx="1932599" cy="2578832"/>
          </a:xfrm>
          <a:prstGeom prst="rect">
            <a:avLst/>
          </a:prstGeom>
        </p:spPr>
      </p:pic>
      <p:pic>
        <p:nvPicPr>
          <p:cNvPr id="3" name="Picture 2">
            <a:extLst>
              <a:ext uri="{FF2B5EF4-FFF2-40B4-BE49-F238E27FC236}">
                <a16:creationId xmlns:a16="http://schemas.microsoft.com/office/drawing/2014/main" id="{4AA19CB8-8F69-98C7-57F3-322CFEF23C33}"/>
              </a:ext>
            </a:extLst>
          </p:cNvPr>
          <p:cNvPicPr>
            <a:picLocks noChangeAspect="1"/>
          </p:cNvPicPr>
          <p:nvPr/>
        </p:nvPicPr>
        <p:blipFill>
          <a:blip r:embed="rId3"/>
          <a:stretch>
            <a:fillRect/>
          </a:stretch>
        </p:blipFill>
        <p:spPr>
          <a:xfrm>
            <a:off x="9701700" y="3776186"/>
            <a:ext cx="1932599" cy="2477241"/>
          </a:xfrm>
          <a:prstGeom prst="rect">
            <a:avLst/>
          </a:prstGeom>
        </p:spPr>
      </p:pic>
    </p:spTree>
    <p:extLst>
      <p:ext uri="{BB962C8B-B14F-4D97-AF65-F5344CB8AC3E}">
        <p14:creationId xmlns:p14="http://schemas.microsoft.com/office/powerpoint/2010/main" val="8308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557702" y="1500326"/>
            <a:ext cx="8630686" cy="4976674"/>
          </a:xfrm>
        </p:spPr>
        <p:txBody>
          <a:bodyPr anchor="t">
            <a:normAutofit/>
          </a:bodyPr>
          <a:lstStyle/>
          <a:p>
            <a:pPr>
              <a:lnSpc>
                <a:spcPts val="2900"/>
              </a:lnSpc>
              <a:spcBef>
                <a:spcPts val="1800"/>
              </a:spcBef>
            </a:pPr>
            <a:r>
              <a:rPr lang="en-US" sz="2400" dirty="0"/>
              <a:t>Richard Nixon got into trouble with the political establishment when he refused to give into internationalist demands. </a:t>
            </a:r>
          </a:p>
          <a:p>
            <a:pPr lvl="1">
              <a:lnSpc>
                <a:spcPts val="2900"/>
              </a:lnSpc>
              <a:spcBef>
                <a:spcPts val="1800"/>
              </a:spcBef>
            </a:pPr>
            <a:r>
              <a:rPr lang="en-US" sz="2400" dirty="0"/>
              <a:t>He engaged in a program of Vietnamization, helping the South Vietnamese to fight their own war without American Serviceman help.</a:t>
            </a:r>
          </a:p>
          <a:p>
            <a:pPr marL="1371600" lvl="2" indent="-457200">
              <a:lnSpc>
                <a:spcPts val="2900"/>
              </a:lnSpc>
              <a:spcBef>
                <a:spcPts val="1800"/>
              </a:spcBef>
              <a:buFont typeface="+mj-lt"/>
              <a:buAutoNum type="arabicPeriod"/>
            </a:pPr>
            <a:r>
              <a:rPr lang="en-US" sz="2000" dirty="0"/>
              <a:t>“Strengthening the armed force of the South Vietnamese in numbers, equipment, leadership and combat skills.“</a:t>
            </a:r>
          </a:p>
          <a:p>
            <a:pPr marL="1371600" lvl="2" indent="-457200">
              <a:lnSpc>
                <a:spcPts val="2900"/>
              </a:lnSpc>
              <a:spcBef>
                <a:spcPts val="1800"/>
              </a:spcBef>
              <a:buFont typeface="+mj-lt"/>
              <a:buAutoNum type="arabicPeriod"/>
            </a:pPr>
            <a:r>
              <a:rPr lang="en-US" sz="2000" dirty="0"/>
              <a:t>The extension of the pacification program (</a:t>
            </a:r>
            <a:r>
              <a:rPr lang="en-US" sz="2000" i="1" dirty="0"/>
              <a:t>i.e.</a:t>
            </a:r>
            <a:r>
              <a:rPr lang="en-US" sz="2000" dirty="0"/>
              <a:t> military aid to civilians) in South Vietnam.</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2"/>
          <a:stretch>
            <a:fillRect/>
          </a:stretch>
        </p:blipFill>
        <p:spPr>
          <a:xfrm>
            <a:off x="9701700" y="1056508"/>
            <a:ext cx="1932599" cy="2578832"/>
          </a:xfrm>
          <a:prstGeom prst="rect">
            <a:avLst/>
          </a:prstGeom>
        </p:spPr>
      </p:pic>
      <p:pic>
        <p:nvPicPr>
          <p:cNvPr id="4" name="Picture 3">
            <a:extLst>
              <a:ext uri="{FF2B5EF4-FFF2-40B4-BE49-F238E27FC236}">
                <a16:creationId xmlns:a16="http://schemas.microsoft.com/office/drawing/2014/main" id="{58298416-9E5F-E2B1-BFAF-6F1B1809709C}"/>
              </a:ext>
            </a:extLst>
          </p:cNvPr>
          <p:cNvPicPr>
            <a:picLocks noChangeAspect="1"/>
          </p:cNvPicPr>
          <p:nvPr/>
        </p:nvPicPr>
        <p:blipFill>
          <a:blip r:embed="rId3"/>
          <a:stretch>
            <a:fillRect/>
          </a:stretch>
        </p:blipFill>
        <p:spPr>
          <a:xfrm>
            <a:off x="9701700" y="3814806"/>
            <a:ext cx="1932598" cy="2408500"/>
          </a:xfrm>
          <a:prstGeom prst="rect">
            <a:avLst/>
          </a:prstGeom>
        </p:spPr>
      </p:pic>
    </p:spTree>
    <p:extLst>
      <p:ext uri="{BB962C8B-B14F-4D97-AF65-F5344CB8AC3E}">
        <p14:creationId xmlns:p14="http://schemas.microsoft.com/office/powerpoint/2010/main" val="320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Nixon Presidency</a:t>
            </a:r>
          </a:p>
        </p:txBody>
      </p:sp>
      <p:sp>
        <p:nvSpPr>
          <p:cNvPr id="14" name="Content Placeholder 13"/>
          <p:cNvSpPr>
            <a:spLocks noGrp="1"/>
          </p:cNvSpPr>
          <p:nvPr>
            <p:ph sz="half" idx="1"/>
          </p:nvPr>
        </p:nvSpPr>
        <p:spPr>
          <a:xfrm>
            <a:off x="557702" y="1500326"/>
            <a:ext cx="8630686" cy="4976674"/>
          </a:xfrm>
        </p:spPr>
        <p:txBody>
          <a:bodyPr anchor="t">
            <a:normAutofit fontScale="92500"/>
          </a:bodyPr>
          <a:lstStyle/>
          <a:p>
            <a:pPr>
              <a:lnSpc>
                <a:spcPts val="2900"/>
              </a:lnSpc>
              <a:spcBef>
                <a:spcPts val="1800"/>
              </a:spcBef>
            </a:pPr>
            <a:r>
              <a:rPr lang="en-US" sz="2400" dirty="0"/>
              <a:t>Richard Nixon got into trouble with the political establishment when he refused to give into internationalist demands. </a:t>
            </a:r>
          </a:p>
          <a:p>
            <a:pPr lvl="1">
              <a:lnSpc>
                <a:spcPts val="2900"/>
              </a:lnSpc>
              <a:spcBef>
                <a:spcPts val="1800"/>
              </a:spcBef>
            </a:pPr>
            <a:r>
              <a:rPr lang="en-US" sz="2400" dirty="0"/>
              <a:t>Nixon kept interest rates high to control the money supply. The 1973 recession did not help his popularity.</a:t>
            </a:r>
          </a:p>
          <a:p>
            <a:pPr lvl="1">
              <a:lnSpc>
                <a:spcPts val="2900"/>
              </a:lnSpc>
              <a:spcBef>
                <a:spcPts val="1800"/>
              </a:spcBef>
            </a:pPr>
            <a:r>
              <a:rPr lang="en-US" sz="2400" dirty="0"/>
              <a:t>He also refused to sent troops around the world to police conflicts. He preferred to send aid to the regions.</a:t>
            </a:r>
          </a:p>
          <a:p>
            <a:pPr lvl="1">
              <a:lnSpc>
                <a:spcPts val="2900"/>
              </a:lnSpc>
              <a:spcBef>
                <a:spcPts val="1800"/>
              </a:spcBef>
            </a:pPr>
            <a:r>
              <a:rPr lang="en-US" sz="2400" dirty="0"/>
              <a:t>Richard Nixon would resign on August 9, 1974, thanks to the phony Watergate hearings.</a:t>
            </a:r>
          </a:p>
        </p:txBody>
      </p:sp>
      <p:pic>
        <p:nvPicPr>
          <p:cNvPr id="2" name="Picture 1">
            <a:extLst>
              <a:ext uri="{FF2B5EF4-FFF2-40B4-BE49-F238E27FC236}">
                <a16:creationId xmlns:a16="http://schemas.microsoft.com/office/drawing/2014/main" id="{C876F8C9-ED55-568C-D96A-047A0DDEEA36}"/>
              </a:ext>
            </a:extLst>
          </p:cNvPr>
          <p:cNvPicPr>
            <a:picLocks noChangeAspect="1"/>
          </p:cNvPicPr>
          <p:nvPr/>
        </p:nvPicPr>
        <p:blipFill>
          <a:blip r:embed="rId2"/>
          <a:stretch>
            <a:fillRect/>
          </a:stretch>
        </p:blipFill>
        <p:spPr>
          <a:xfrm>
            <a:off x="9701700" y="1056508"/>
            <a:ext cx="1932599" cy="2578832"/>
          </a:xfrm>
          <a:prstGeom prst="rect">
            <a:avLst/>
          </a:prstGeom>
        </p:spPr>
      </p:pic>
      <p:pic>
        <p:nvPicPr>
          <p:cNvPr id="4" name="Picture 3">
            <a:extLst>
              <a:ext uri="{FF2B5EF4-FFF2-40B4-BE49-F238E27FC236}">
                <a16:creationId xmlns:a16="http://schemas.microsoft.com/office/drawing/2014/main" id="{58298416-9E5F-E2B1-BFAF-6F1B1809709C}"/>
              </a:ext>
            </a:extLst>
          </p:cNvPr>
          <p:cNvPicPr>
            <a:picLocks noChangeAspect="1"/>
          </p:cNvPicPr>
          <p:nvPr/>
        </p:nvPicPr>
        <p:blipFill>
          <a:blip r:embed="rId3"/>
          <a:stretch>
            <a:fillRect/>
          </a:stretch>
        </p:blipFill>
        <p:spPr>
          <a:xfrm>
            <a:off x="9701700" y="3814806"/>
            <a:ext cx="1932598" cy="2408500"/>
          </a:xfrm>
          <a:prstGeom prst="rect">
            <a:avLst/>
          </a:prstGeom>
        </p:spPr>
      </p:pic>
    </p:spTree>
    <p:extLst>
      <p:ext uri="{BB962C8B-B14F-4D97-AF65-F5344CB8AC3E}">
        <p14:creationId xmlns:p14="http://schemas.microsoft.com/office/powerpoint/2010/main" val="159093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Ford Presidency</a:t>
            </a:r>
          </a:p>
        </p:txBody>
      </p:sp>
      <p:sp>
        <p:nvSpPr>
          <p:cNvPr id="14" name="Content Placeholder 13"/>
          <p:cNvSpPr>
            <a:spLocks noGrp="1"/>
          </p:cNvSpPr>
          <p:nvPr>
            <p:ph sz="half" idx="1"/>
          </p:nvPr>
        </p:nvSpPr>
        <p:spPr>
          <a:xfrm>
            <a:off x="557702" y="1500326"/>
            <a:ext cx="8630686" cy="4976674"/>
          </a:xfrm>
        </p:spPr>
        <p:txBody>
          <a:bodyPr anchor="t">
            <a:normAutofit/>
          </a:bodyPr>
          <a:lstStyle/>
          <a:p>
            <a:pPr>
              <a:lnSpc>
                <a:spcPts val="2900"/>
              </a:lnSpc>
              <a:spcBef>
                <a:spcPts val="1800"/>
              </a:spcBef>
            </a:pPr>
            <a:r>
              <a:rPr lang="en-US" sz="2400" dirty="0"/>
              <a:t>Gerald Ford was rewarded the presidency for his role in the JFK Assassination Cover-up. He authored much of the Warren Commission Report along with Senator Arlen Spector.</a:t>
            </a:r>
          </a:p>
          <a:p>
            <a:pPr lvl="1">
              <a:lnSpc>
                <a:spcPts val="2900"/>
              </a:lnSpc>
              <a:spcBef>
                <a:spcPts val="1800"/>
              </a:spcBef>
            </a:pPr>
            <a:r>
              <a:rPr lang="en-US" sz="2400" dirty="0"/>
              <a:t>The Gerald Ford program to beat inflation was a program called “Whip Inflation Now!” </a:t>
            </a:r>
          </a:p>
          <a:p>
            <a:pPr lvl="1">
              <a:lnSpc>
                <a:spcPts val="2900"/>
              </a:lnSpc>
              <a:spcBef>
                <a:spcPts val="1800"/>
              </a:spcBef>
            </a:pPr>
            <a:r>
              <a:rPr lang="en-US" sz="2400" dirty="0"/>
              <a:t>People wore WIN buttons and promised to spend less money.</a:t>
            </a:r>
          </a:p>
        </p:txBody>
      </p:sp>
      <p:pic>
        <p:nvPicPr>
          <p:cNvPr id="4" name="Picture 3">
            <a:extLst>
              <a:ext uri="{FF2B5EF4-FFF2-40B4-BE49-F238E27FC236}">
                <a16:creationId xmlns:a16="http://schemas.microsoft.com/office/drawing/2014/main" id="{58298416-9E5F-E2B1-BFAF-6F1B1809709C}"/>
              </a:ext>
            </a:extLst>
          </p:cNvPr>
          <p:cNvPicPr>
            <a:picLocks noChangeAspect="1"/>
          </p:cNvPicPr>
          <p:nvPr/>
        </p:nvPicPr>
        <p:blipFill>
          <a:blip r:embed="rId2"/>
          <a:stretch>
            <a:fillRect/>
          </a:stretch>
        </p:blipFill>
        <p:spPr>
          <a:xfrm>
            <a:off x="9559657" y="1500326"/>
            <a:ext cx="1932598" cy="2408500"/>
          </a:xfrm>
          <a:prstGeom prst="rect">
            <a:avLst/>
          </a:prstGeom>
        </p:spPr>
      </p:pic>
      <p:pic>
        <p:nvPicPr>
          <p:cNvPr id="3" name="Picture 2">
            <a:extLst>
              <a:ext uri="{FF2B5EF4-FFF2-40B4-BE49-F238E27FC236}">
                <a16:creationId xmlns:a16="http://schemas.microsoft.com/office/drawing/2014/main" id="{69BC435F-F749-FAD1-FBAE-6CA7E9FC4701}"/>
              </a:ext>
            </a:extLst>
          </p:cNvPr>
          <p:cNvPicPr>
            <a:picLocks noChangeAspect="1"/>
          </p:cNvPicPr>
          <p:nvPr/>
        </p:nvPicPr>
        <p:blipFill>
          <a:blip r:embed="rId3"/>
          <a:stretch>
            <a:fillRect/>
          </a:stretch>
        </p:blipFill>
        <p:spPr>
          <a:xfrm>
            <a:off x="9721730" y="3988663"/>
            <a:ext cx="1608452" cy="2317633"/>
          </a:xfrm>
          <a:prstGeom prst="rect">
            <a:avLst/>
          </a:prstGeom>
        </p:spPr>
      </p:pic>
      <p:pic>
        <p:nvPicPr>
          <p:cNvPr id="5" name="Picture 4">
            <a:extLst>
              <a:ext uri="{FF2B5EF4-FFF2-40B4-BE49-F238E27FC236}">
                <a16:creationId xmlns:a16="http://schemas.microsoft.com/office/drawing/2014/main" id="{D9E35A83-0D3A-E08C-3859-E4606E94BC51}"/>
              </a:ext>
            </a:extLst>
          </p:cNvPr>
          <p:cNvPicPr>
            <a:picLocks noChangeAspect="1"/>
          </p:cNvPicPr>
          <p:nvPr/>
        </p:nvPicPr>
        <p:blipFill>
          <a:blip r:embed="rId4"/>
          <a:stretch>
            <a:fillRect/>
          </a:stretch>
        </p:blipFill>
        <p:spPr>
          <a:xfrm>
            <a:off x="5423331" y="4686300"/>
            <a:ext cx="2552700" cy="1790700"/>
          </a:xfrm>
          <a:prstGeom prst="rect">
            <a:avLst/>
          </a:prstGeom>
        </p:spPr>
      </p:pic>
      <p:pic>
        <p:nvPicPr>
          <p:cNvPr id="6" name="Picture 5">
            <a:extLst>
              <a:ext uri="{FF2B5EF4-FFF2-40B4-BE49-F238E27FC236}">
                <a16:creationId xmlns:a16="http://schemas.microsoft.com/office/drawing/2014/main" id="{08C96832-A0C6-7F8E-0773-A1E84B65ABCF}"/>
              </a:ext>
            </a:extLst>
          </p:cNvPr>
          <p:cNvPicPr>
            <a:picLocks noChangeAspect="1"/>
          </p:cNvPicPr>
          <p:nvPr/>
        </p:nvPicPr>
        <p:blipFill>
          <a:blip r:embed="rId5"/>
          <a:stretch>
            <a:fillRect/>
          </a:stretch>
        </p:blipFill>
        <p:spPr>
          <a:xfrm>
            <a:off x="2241240" y="4990069"/>
            <a:ext cx="2313004" cy="1486931"/>
          </a:xfrm>
          <a:prstGeom prst="rect">
            <a:avLst/>
          </a:prstGeom>
        </p:spPr>
      </p:pic>
    </p:spTree>
    <p:extLst>
      <p:ext uri="{BB962C8B-B14F-4D97-AF65-F5344CB8AC3E}">
        <p14:creationId xmlns:p14="http://schemas.microsoft.com/office/powerpoint/2010/main" val="18890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Carter Presidency</a:t>
            </a:r>
          </a:p>
        </p:txBody>
      </p:sp>
      <p:sp>
        <p:nvSpPr>
          <p:cNvPr id="14" name="Content Placeholder 13"/>
          <p:cNvSpPr>
            <a:spLocks noGrp="1"/>
          </p:cNvSpPr>
          <p:nvPr>
            <p:ph sz="half" idx="1"/>
          </p:nvPr>
        </p:nvSpPr>
        <p:spPr>
          <a:xfrm>
            <a:off x="557702" y="1500326"/>
            <a:ext cx="8630686" cy="4976674"/>
          </a:xfrm>
        </p:spPr>
        <p:txBody>
          <a:bodyPr anchor="t">
            <a:normAutofit fontScale="85000" lnSpcReduction="10000"/>
          </a:bodyPr>
          <a:lstStyle/>
          <a:p>
            <a:pPr>
              <a:lnSpc>
                <a:spcPts val="2900"/>
              </a:lnSpc>
              <a:spcBef>
                <a:spcPts val="1800"/>
              </a:spcBef>
            </a:pPr>
            <a:r>
              <a:rPr lang="en-US" sz="2400" dirty="0"/>
              <a:t>Jimmy Carter won the 1976 Election in a landslide over Gerald Ford. </a:t>
            </a:r>
          </a:p>
          <a:p>
            <a:pPr lvl="1">
              <a:lnSpc>
                <a:spcPts val="2900"/>
              </a:lnSpc>
              <a:spcBef>
                <a:spcPts val="1800"/>
              </a:spcBef>
            </a:pPr>
            <a:r>
              <a:rPr lang="en-US" sz="2000" dirty="0"/>
              <a:t>People knew he was headed for the top when it was noticed that he was a member of the Trilateral Commission (TC). </a:t>
            </a:r>
          </a:p>
          <a:p>
            <a:pPr lvl="1">
              <a:lnSpc>
                <a:spcPts val="2900"/>
              </a:lnSpc>
              <a:spcBef>
                <a:spcPts val="1800"/>
              </a:spcBef>
            </a:pPr>
            <a:r>
              <a:rPr lang="en-US" sz="2000" dirty="0"/>
              <a:t>Despite having Democrat majorities in both the House and Senate, President Carter had problems getting legislation passed. Because of that, the economy got worse.</a:t>
            </a:r>
          </a:p>
          <a:p>
            <a:pPr lvl="1">
              <a:lnSpc>
                <a:spcPts val="2900"/>
              </a:lnSpc>
              <a:spcBef>
                <a:spcPts val="1800"/>
              </a:spcBef>
            </a:pPr>
            <a:r>
              <a:rPr lang="en-US" sz="2000" dirty="0"/>
              <a:t>He was the first president since Kennedy to use sanctions to deal with international problems when he embargoed wheat to the Soviet Union.</a:t>
            </a:r>
          </a:p>
          <a:p>
            <a:pPr lvl="1">
              <a:lnSpc>
                <a:spcPts val="2900"/>
              </a:lnSpc>
              <a:spcBef>
                <a:spcPts val="1800"/>
              </a:spcBef>
            </a:pPr>
            <a:endParaRPr lang="en-US" sz="2000" dirty="0"/>
          </a:p>
        </p:txBody>
      </p:sp>
      <p:pic>
        <p:nvPicPr>
          <p:cNvPr id="7" name="Picture 6" descr="A person in a suit and tie&#10;&#10;Description automatically generated with medium confidence">
            <a:extLst>
              <a:ext uri="{FF2B5EF4-FFF2-40B4-BE49-F238E27FC236}">
                <a16:creationId xmlns:a16="http://schemas.microsoft.com/office/drawing/2014/main" id="{0493D9F8-27F1-68FF-A1E4-BF770C051119}"/>
              </a:ext>
            </a:extLst>
          </p:cNvPr>
          <p:cNvPicPr>
            <a:picLocks noChangeAspect="1"/>
          </p:cNvPicPr>
          <p:nvPr/>
        </p:nvPicPr>
        <p:blipFill>
          <a:blip r:embed="rId2"/>
          <a:stretch>
            <a:fillRect/>
          </a:stretch>
        </p:blipFill>
        <p:spPr>
          <a:xfrm>
            <a:off x="9684905" y="929984"/>
            <a:ext cx="2095500" cy="2790825"/>
          </a:xfrm>
          <a:prstGeom prst="rect">
            <a:avLst/>
          </a:prstGeom>
        </p:spPr>
      </p:pic>
      <p:pic>
        <p:nvPicPr>
          <p:cNvPr id="8" name="Picture 7">
            <a:extLst>
              <a:ext uri="{FF2B5EF4-FFF2-40B4-BE49-F238E27FC236}">
                <a16:creationId xmlns:a16="http://schemas.microsoft.com/office/drawing/2014/main" id="{EB2FA0B6-16AE-D0B7-D8E2-910665480B29}"/>
              </a:ext>
            </a:extLst>
          </p:cNvPr>
          <p:cNvPicPr>
            <a:picLocks noChangeAspect="1"/>
          </p:cNvPicPr>
          <p:nvPr/>
        </p:nvPicPr>
        <p:blipFill>
          <a:blip r:embed="rId3"/>
          <a:stretch>
            <a:fillRect/>
          </a:stretch>
        </p:blipFill>
        <p:spPr>
          <a:xfrm>
            <a:off x="9684905" y="3810000"/>
            <a:ext cx="2095500" cy="2667000"/>
          </a:xfrm>
          <a:prstGeom prst="rect">
            <a:avLst/>
          </a:prstGeom>
        </p:spPr>
      </p:pic>
    </p:spTree>
    <p:extLst>
      <p:ext uri="{BB962C8B-B14F-4D97-AF65-F5344CB8AC3E}">
        <p14:creationId xmlns:p14="http://schemas.microsoft.com/office/powerpoint/2010/main" val="97409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Carter Presidency</a:t>
            </a:r>
          </a:p>
        </p:txBody>
      </p:sp>
      <p:sp>
        <p:nvSpPr>
          <p:cNvPr id="14" name="Content Placeholder 13"/>
          <p:cNvSpPr>
            <a:spLocks noGrp="1"/>
          </p:cNvSpPr>
          <p:nvPr>
            <p:ph sz="half" idx="1"/>
          </p:nvPr>
        </p:nvSpPr>
        <p:spPr>
          <a:xfrm>
            <a:off x="557701" y="1500326"/>
            <a:ext cx="9001935" cy="4976674"/>
          </a:xfrm>
        </p:spPr>
        <p:txBody>
          <a:bodyPr anchor="t">
            <a:normAutofit/>
          </a:bodyPr>
          <a:lstStyle/>
          <a:p>
            <a:pPr>
              <a:lnSpc>
                <a:spcPts val="2900"/>
              </a:lnSpc>
              <a:spcBef>
                <a:spcPts val="1800"/>
              </a:spcBef>
            </a:pPr>
            <a:r>
              <a:rPr lang="en-US" sz="2400" dirty="0"/>
              <a:t>The United States came to an economic precipice when the Federal Reserve raised its prime rate to 21.5%. </a:t>
            </a:r>
          </a:p>
          <a:p>
            <a:pPr lvl="1">
              <a:lnSpc>
                <a:spcPts val="2900"/>
              </a:lnSpc>
              <a:spcBef>
                <a:spcPts val="1800"/>
              </a:spcBef>
            </a:pPr>
            <a:r>
              <a:rPr lang="en-US" sz="2400" dirty="0"/>
              <a:t>At that point, the interest on the national debt almost exceeded Gross Domestic Product (GDP).</a:t>
            </a:r>
          </a:p>
          <a:p>
            <a:pPr lvl="1">
              <a:lnSpc>
                <a:spcPts val="2900"/>
              </a:lnSpc>
              <a:spcBef>
                <a:spcPts val="1800"/>
              </a:spcBef>
            </a:pPr>
            <a:r>
              <a:rPr lang="en-US" sz="2400" dirty="0"/>
              <a:t>The Carter Administration proved to be weak and ineffective, especially in the last two years of its operation.</a:t>
            </a:r>
          </a:p>
          <a:p>
            <a:pPr lvl="2">
              <a:lnSpc>
                <a:spcPts val="2000"/>
              </a:lnSpc>
              <a:spcBef>
                <a:spcPts val="600"/>
              </a:spcBef>
            </a:pPr>
            <a:r>
              <a:rPr lang="en-US" sz="1800" spc="0" dirty="0"/>
              <a:t>Energy Crisis</a:t>
            </a:r>
          </a:p>
          <a:p>
            <a:pPr lvl="2">
              <a:lnSpc>
                <a:spcPts val="2000"/>
              </a:lnSpc>
              <a:spcBef>
                <a:spcPts val="600"/>
              </a:spcBef>
            </a:pPr>
            <a:r>
              <a:rPr lang="en-US" sz="1800" spc="0" dirty="0"/>
              <a:t>Iran Hostage Crisis</a:t>
            </a:r>
          </a:p>
          <a:p>
            <a:pPr lvl="2">
              <a:lnSpc>
                <a:spcPts val="2000"/>
              </a:lnSpc>
              <a:spcBef>
                <a:spcPts val="600"/>
              </a:spcBef>
            </a:pPr>
            <a:r>
              <a:rPr lang="en-US" sz="1800" spc="0" dirty="0"/>
              <a:t>Soviet Invasion of Afghanistan</a:t>
            </a:r>
          </a:p>
          <a:p>
            <a:pPr lvl="2">
              <a:lnSpc>
                <a:spcPts val="2000"/>
              </a:lnSpc>
              <a:spcBef>
                <a:spcPts val="600"/>
              </a:spcBef>
            </a:pPr>
            <a:r>
              <a:rPr lang="en-US" sz="1800" spc="0" dirty="0"/>
              <a:t>Nicaraguan Revolution</a:t>
            </a:r>
          </a:p>
          <a:p>
            <a:pPr lvl="1">
              <a:lnSpc>
                <a:spcPts val="2900"/>
              </a:lnSpc>
              <a:spcBef>
                <a:spcPts val="1800"/>
              </a:spcBef>
            </a:pPr>
            <a:endParaRPr lang="en-US" sz="2000" dirty="0"/>
          </a:p>
        </p:txBody>
      </p:sp>
      <p:pic>
        <p:nvPicPr>
          <p:cNvPr id="7" name="Picture 6" descr="A person in a suit and tie&#10;&#10;Description automatically generated with medium confidence">
            <a:extLst>
              <a:ext uri="{FF2B5EF4-FFF2-40B4-BE49-F238E27FC236}">
                <a16:creationId xmlns:a16="http://schemas.microsoft.com/office/drawing/2014/main" id="{0493D9F8-27F1-68FF-A1E4-BF770C051119}"/>
              </a:ext>
            </a:extLst>
          </p:cNvPr>
          <p:cNvPicPr>
            <a:picLocks noChangeAspect="1"/>
          </p:cNvPicPr>
          <p:nvPr/>
        </p:nvPicPr>
        <p:blipFill>
          <a:blip r:embed="rId2"/>
          <a:stretch>
            <a:fillRect/>
          </a:stretch>
        </p:blipFill>
        <p:spPr>
          <a:xfrm>
            <a:off x="9684905" y="929984"/>
            <a:ext cx="2095500" cy="2790825"/>
          </a:xfrm>
          <a:prstGeom prst="rect">
            <a:avLst/>
          </a:prstGeom>
        </p:spPr>
      </p:pic>
      <p:pic>
        <p:nvPicPr>
          <p:cNvPr id="8" name="Picture 7">
            <a:extLst>
              <a:ext uri="{FF2B5EF4-FFF2-40B4-BE49-F238E27FC236}">
                <a16:creationId xmlns:a16="http://schemas.microsoft.com/office/drawing/2014/main" id="{EB2FA0B6-16AE-D0B7-D8E2-910665480B29}"/>
              </a:ext>
            </a:extLst>
          </p:cNvPr>
          <p:cNvPicPr>
            <a:picLocks noChangeAspect="1"/>
          </p:cNvPicPr>
          <p:nvPr/>
        </p:nvPicPr>
        <p:blipFill>
          <a:blip r:embed="rId3"/>
          <a:stretch>
            <a:fillRect/>
          </a:stretch>
        </p:blipFill>
        <p:spPr>
          <a:xfrm>
            <a:off x="9684905" y="3810000"/>
            <a:ext cx="2095500" cy="2667000"/>
          </a:xfrm>
          <a:prstGeom prst="rect">
            <a:avLst/>
          </a:prstGeom>
        </p:spPr>
      </p:pic>
    </p:spTree>
    <p:extLst>
      <p:ext uri="{BB962C8B-B14F-4D97-AF65-F5344CB8AC3E}">
        <p14:creationId xmlns:p14="http://schemas.microsoft.com/office/powerpoint/2010/main" val="222159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Carter Presidency</a:t>
            </a:r>
          </a:p>
        </p:txBody>
      </p:sp>
      <p:sp>
        <p:nvSpPr>
          <p:cNvPr id="14" name="Content Placeholder 13"/>
          <p:cNvSpPr>
            <a:spLocks noGrp="1"/>
          </p:cNvSpPr>
          <p:nvPr>
            <p:ph sz="half" idx="1"/>
          </p:nvPr>
        </p:nvSpPr>
        <p:spPr>
          <a:xfrm>
            <a:off x="557701" y="1500326"/>
            <a:ext cx="9001935" cy="4976674"/>
          </a:xfrm>
        </p:spPr>
        <p:txBody>
          <a:bodyPr anchor="t">
            <a:normAutofit fontScale="92500"/>
          </a:bodyPr>
          <a:lstStyle/>
          <a:p>
            <a:pPr>
              <a:lnSpc>
                <a:spcPts val="2900"/>
              </a:lnSpc>
              <a:spcBef>
                <a:spcPts val="1800"/>
              </a:spcBef>
            </a:pPr>
            <a:r>
              <a:rPr lang="en-US" sz="2400" dirty="0"/>
              <a:t>Jimmy Carter became a phenom when he announced early in his presidential campaign that he was a “born again” Christian.</a:t>
            </a:r>
          </a:p>
          <a:p>
            <a:pPr>
              <a:lnSpc>
                <a:spcPts val="2900"/>
              </a:lnSpc>
              <a:spcBef>
                <a:spcPts val="1800"/>
              </a:spcBef>
            </a:pPr>
            <a:r>
              <a:rPr lang="en-US" sz="2400" spc="0" dirty="0"/>
              <a:t>It turned out that he was a Southern Baptist with a Masonic history. Later on, </a:t>
            </a:r>
            <a:r>
              <a:rPr lang="en-US" sz="2400" i="1" spc="0" dirty="0"/>
              <a:t>Newsweek</a:t>
            </a:r>
            <a:r>
              <a:rPr lang="en-US" sz="2400" spc="0" dirty="0"/>
              <a:t> magazine reported that he was “thrice born.” A clear mark of being a member of the Lodge.</a:t>
            </a:r>
          </a:p>
          <a:p>
            <a:pPr>
              <a:lnSpc>
                <a:spcPts val="2900"/>
              </a:lnSpc>
              <a:spcBef>
                <a:spcPts val="1800"/>
              </a:spcBef>
            </a:pPr>
            <a:r>
              <a:rPr lang="en-US" sz="2400" spc="0" dirty="0"/>
              <a:t>John Todd, a former witchcraft insider claimed that they were planning to make Jimmy Carter “the antichrist.”</a:t>
            </a:r>
            <a:endParaRPr lang="en-US" sz="1800" spc="0" dirty="0"/>
          </a:p>
          <a:p>
            <a:pPr lvl="1">
              <a:lnSpc>
                <a:spcPts val="2900"/>
              </a:lnSpc>
              <a:spcBef>
                <a:spcPts val="1800"/>
              </a:spcBef>
            </a:pPr>
            <a:r>
              <a:rPr lang="en-US" sz="2000" dirty="0"/>
              <a:t>He made the rounds of Independent Baptist Churches from 1976-1986. There are still YouTube videos of is tapes.</a:t>
            </a:r>
          </a:p>
        </p:txBody>
      </p:sp>
      <p:pic>
        <p:nvPicPr>
          <p:cNvPr id="7" name="Picture 6" descr="A person in a suit and tie&#10;&#10;Description automatically generated with medium confidence">
            <a:extLst>
              <a:ext uri="{FF2B5EF4-FFF2-40B4-BE49-F238E27FC236}">
                <a16:creationId xmlns:a16="http://schemas.microsoft.com/office/drawing/2014/main" id="{0493D9F8-27F1-68FF-A1E4-BF770C051119}"/>
              </a:ext>
            </a:extLst>
          </p:cNvPr>
          <p:cNvPicPr>
            <a:picLocks noChangeAspect="1"/>
          </p:cNvPicPr>
          <p:nvPr/>
        </p:nvPicPr>
        <p:blipFill>
          <a:blip r:embed="rId2"/>
          <a:stretch>
            <a:fillRect/>
          </a:stretch>
        </p:blipFill>
        <p:spPr>
          <a:xfrm>
            <a:off x="9684905" y="929984"/>
            <a:ext cx="2095500" cy="2790825"/>
          </a:xfrm>
          <a:prstGeom prst="rect">
            <a:avLst/>
          </a:prstGeom>
        </p:spPr>
      </p:pic>
      <p:pic>
        <p:nvPicPr>
          <p:cNvPr id="2" name="Picture 1">
            <a:extLst>
              <a:ext uri="{FF2B5EF4-FFF2-40B4-BE49-F238E27FC236}">
                <a16:creationId xmlns:a16="http://schemas.microsoft.com/office/drawing/2014/main" id="{699E88C2-05ED-5E43-6736-397F7404DA76}"/>
              </a:ext>
            </a:extLst>
          </p:cNvPr>
          <p:cNvPicPr>
            <a:picLocks noChangeAspect="1"/>
          </p:cNvPicPr>
          <p:nvPr/>
        </p:nvPicPr>
        <p:blipFill>
          <a:blip r:embed="rId3"/>
          <a:stretch>
            <a:fillRect/>
          </a:stretch>
        </p:blipFill>
        <p:spPr>
          <a:xfrm>
            <a:off x="9751580" y="3844863"/>
            <a:ext cx="2028825" cy="2914650"/>
          </a:xfrm>
          <a:prstGeom prst="rect">
            <a:avLst/>
          </a:prstGeom>
        </p:spPr>
      </p:pic>
    </p:spTree>
    <p:extLst>
      <p:ext uri="{BB962C8B-B14F-4D97-AF65-F5344CB8AC3E}">
        <p14:creationId xmlns:p14="http://schemas.microsoft.com/office/powerpoint/2010/main" val="53691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Saving America</a:t>
            </a:r>
          </a:p>
        </p:txBody>
      </p:sp>
      <p:sp>
        <p:nvSpPr>
          <p:cNvPr id="14" name="Content Placeholder 13"/>
          <p:cNvSpPr>
            <a:spLocks noGrp="1"/>
          </p:cNvSpPr>
          <p:nvPr>
            <p:ph sz="half" idx="1"/>
          </p:nvPr>
        </p:nvSpPr>
        <p:spPr>
          <a:xfrm>
            <a:off x="557701" y="1500326"/>
            <a:ext cx="8656715" cy="4976674"/>
          </a:xfrm>
        </p:spPr>
        <p:txBody>
          <a:bodyPr anchor="t">
            <a:normAutofit/>
          </a:bodyPr>
          <a:lstStyle/>
          <a:p>
            <a:pPr>
              <a:lnSpc>
                <a:spcPts val="2900"/>
              </a:lnSpc>
              <a:spcBef>
                <a:spcPts val="1800"/>
              </a:spcBef>
            </a:pPr>
            <a:r>
              <a:rPr lang="en-US" sz="2400" dirty="0"/>
              <a:t>With the advent of cassette tapes, the messages of Christians could transverse the USA and the world. Churches began to tape their pastors’ messages and send them out.</a:t>
            </a:r>
          </a:p>
          <a:p>
            <a:pPr>
              <a:lnSpc>
                <a:spcPts val="2900"/>
              </a:lnSpc>
              <a:spcBef>
                <a:spcPts val="1800"/>
              </a:spcBef>
            </a:pPr>
            <a:r>
              <a:rPr lang="en-US" sz="2400" dirty="0"/>
              <a:t>Pastors with unique messages found they could develop a following very quickly. People like Win Worley were in demand all over the world.</a:t>
            </a:r>
          </a:p>
          <a:p>
            <a:pPr>
              <a:lnSpc>
                <a:spcPts val="2900"/>
              </a:lnSpc>
              <a:spcBef>
                <a:spcPts val="1800"/>
              </a:spcBef>
            </a:pPr>
            <a:r>
              <a:rPr lang="en-US" sz="2400" dirty="0"/>
              <a:t>British teacher Derek Prince also obtained a worldwide following.</a:t>
            </a:r>
          </a:p>
          <a:p>
            <a:pPr lvl="1">
              <a:lnSpc>
                <a:spcPts val="2900"/>
              </a:lnSpc>
              <a:spcBef>
                <a:spcPts val="1800"/>
              </a:spcBef>
            </a:pPr>
            <a:r>
              <a:rPr lang="en-US" sz="2400" dirty="0"/>
              <a:t>Both men empowered a lot of Christians to eventually see the truth of politics.</a:t>
            </a:r>
          </a:p>
          <a:p>
            <a:pPr>
              <a:lnSpc>
                <a:spcPts val="2900"/>
              </a:lnSpc>
              <a:spcBef>
                <a:spcPts val="1800"/>
              </a:spcBef>
            </a:pPr>
            <a:endParaRPr lang="en-US" sz="2000" dirty="0"/>
          </a:p>
        </p:txBody>
      </p:sp>
      <p:pic>
        <p:nvPicPr>
          <p:cNvPr id="3" name="Picture 2">
            <a:extLst>
              <a:ext uri="{FF2B5EF4-FFF2-40B4-BE49-F238E27FC236}">
                <a16:creationId xmlns:a16="http://schemas.microsoft.com/office/drawing/2014/main" id="{5D6211FC-3336-D53F-C466-D62182188BDB}"/>
              </a:ext>
            </a:extLst>
          </p:cNvPr>
          <p:cNvPicPr>
            <a:picLocks noChangeAspect="1"/>
          </p:cNvPicPr>
          <p:nvPr/>
        </p:nvPicPr>
        <p:blipFill>
          <a:blip r:embed="rId2"/>
          <a:stretch>
            <a:fillRect/>
          </a:stretch>
        </p:blipFill>
        <p:spPr>
          <a:xfrm>
            <a:off x="9214416" y="856964"/>
            <a:ext cx="2709729" cy="2709729"/>
          </a:xfrm>
          <a:prstGeom prst="rect">
            <a:avLst/>
          </a:prstGeom>
        </p:spPr>
      </p:pic>
      <p:pic>
        <p:nvPicPr>
          <p:cNvPr id="4" name="Picture 3">
            <a:extLst>
              <a:ext uri="{FF2B5EF4-FFF2-40B4-BE49-F238E27FC236}">
                <a16:creationId xmlns:a16="http://schemas.microsoft.com/office/drawing/2014/main" id="{2BDF55BD-F0F1-42ED-834B-F0EE8FDBF3F5}"/>
              </a:ext>
            </a:extLst>
          </p:cNvPr>
          <p:cNvPicPr>
            <a:picLocks noChangeAspect="1"/>
          </p:cNvPicPr>
          <p:nvPr/>
        </p:nvPicPr>
        <p:blipFill>
          <a:blip r:embed="rId3"/>
          <a:stretch>
            <a:fillRect/>
          </a:stretch>
        </p:blipFill>
        <p:spPr>
          <a:xfrm>
            <a:off x="9214416" y="3736960"/>
            <a:ext cx="2709729" cy="2709729"/>
          </a:xfrm>
          <a:prstGeom prst="rect">
            <a:avLst/>
          </a:prstGeom>
        </p:spPr>
      </p:pic>
    </p:spTree>
    <p:extLst>
      <p:ext uri="{BB962C8B-B14F-4D97-AF65-F5344CB8AC3E}">
        <p14:creationId xmlns:p14="http://schemas.microsoft.com/office/powerpoint/2010/main" val="33188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702076"/>
          </a:xfrm>
        </p:spPr>
        <p:txBody>
          <a:bodyPr anchor="ctr">
            <a:normAutofit/>
          </a:bodyPr>
          <a:lstStyle/>
          <a:p>
            <a:pPr algn="ctr"/>
            <a:r>
              <a:rPr lang="en-US" sz="3200" dirty="0"/>
              <a:t>Oil Company Dominance in the 1980s</a:t>
            </a:r>
          </a:p>
        </p:txBody>
      </p:sp>
      <p:sp>
        <p:nvSpPr>
          <p:cNvPr id="14" name="Content Placeholder 13"/>
          <p:cNvSpPr>
            <a:spLocks noGrp="1"/>
          </p:cNvSpPr>
          <p:nvPr>
            <p:ph sz="half" idx="1"/>
          </p:nvPr>
        </p:nvSpPr>
        <p:spPr>
          <a:xfrm>
            <a:off x="1489756" y="1260630"/>
            <a:ext cx="10245044" cy="1518082"/>
          </a:xfrm>
        </p:spPr>
        <p:txBody>
          <a:bodyPr anchor="t">
            <a:normAutofit/>
          </a:bodyPr>
          <a:lstStyle/>
          <a:p>
            <a:r>
              <a:rPr lang="en-US" sz="2400" dirty="0"/>
              <a:t>By 1980, we did not see much change in the structure of the world economy.</a:t>
            </a:r>
          </a:p>
          <a:p>
            <a:pPr marL="739775" lvl="1" indent="-457200">
              <a:buFont typeface="+mj-lt"/>
              <a:buAutoNum type="arabicPeriod"/>
            </a:pPr>
            <a:endParaRPr lang="en-US" dirty="0"/>
          </a:p>
        </p:txBody>
      </p:sp>
      <p:sp>
        <p:nvSpPr>
          <p:cNvPr id="2" name="TextBox 1">
            <a:extLst>
              <a:ext uri="{FF2B5EF4-FFF2-40B4-BE49-F238E27FC236}">
                <a16:creationId xmlns:a16="http://schemas.microsoft.com/office/drawing/2014/main" id="{2E0AD920-8E74-0205-B5CB-93E660BFAF69}"/>
              </a:ext>
            </a:extLst>
          </p:cNvPr>
          <p:cNvSpPr txBox="1"/>
          <p:nvPr/>
        </p:nvSpPr>
        <p:spPr>
          <a:xfrm>
            <a:off x="1873189" y="2805346"/>
            <a:ext cx="4739090" cy="3139321"/>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Exxon (Rockefeller Oil)</a:t>
            </a:r>
          </a:p>
          <a:p>
            <a:pPr marL="1089025" lvl="3" indent="-457200">
              <a:buFont typeface="+mj-lt"/>
              <a:buAutoNum type="arabicPeriod"/>
            </a:pPr>
            <a:r>
              <a:rPr lang="en-US" dirty="0">
                <a:solidFill>
                  <a:schemeClr val="bg2"/>
                </a:solidFill>
              </a:rPr>
              <a:t>General Motors</a:t>
            </a:r>
          </a:p>
          <a:p>
            <a:pPr marL="1089025" lvl="3" indent="-457200">
              <a:buFont typeface="+mj-lt"/>
              <a:buAutoNum type="arabicPeriod"/>
            </a:pPr>
            <a:r>
              <a:rPr lang="en-US" dirty="0">
                <a:solidFill>
                  <a:schemeClr val="bg2"/>
                </a:solidFill>
              </a:rPr>
              <a:t>Mobil</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chemeClr val="bg2"/>
                </a:solidFill>
              </a:rPr>
              <a:t>Texaco</a:t>
            </a:r>
          </a:p>
          <a:p>
            <a:pPr marL="1089025" lvl="3" indent="-457200">
              <a:buFont typeface="+mj-lt"/>
              <a:buAutoNum type="arabicPeriod"/>
            </a:pPr>
            <a:r>
              <a:rPr lang="en-US" dirty="0">
                <a:solidFill>
                  <a:schemeClr val="bg2"/>
                </a:solidFill>
              </a:rPr>
              <a:t>Chevron (Rockefeller Oil)</a:t>
            </a:r>
          </a:p>
          <a:p>
            <a:pPr marL="1089025" lvl="3" indent="-457200">
              <a:buFont typeface="+mj-lt"/>
              <a:buAutoNum type="arabicPeriod"/>
            </a:pPr>
            <a:r>
              <a:rPr lang="en-US" dirty="0">
                <a:solidFill>
                  <a:schemeClr val="bg2"/>
                </a:solidFill>
              </a:rPr>
              <a:t>Gulf Oil</a:t>
            </a:r>
          </a:p>
          <a:p>
            <a:pPr marL="1089025" lvl="3" indent="-457200">
              <a:buFont typeface="+mj-lt"/>
              <a:buAutoNum type="arabicPeriod"/>
            </a:pPr>
            <a:r>
              <a:rPr lang="en-US" dirty="0">
                <a:solidFill>
                  <a:schemeClr val="bg2"/>
                </a:solidFill>
              </a:rPr>
              <a:t>IBM</a:t>
            </a:r>
          </a:p>
          <a:p>
            <a:pPr marL="1089025" lvl="3" indent="-457200">
              <a:buFont typeface="+mj-lt"/>
              <a:buAutoNum type="arabicPeriod"/>
            </a:pPr>
            <a:r>
              <a:rPr lang="en-US" dirty="0">
                <a:solidFill>
                  <a:schemeClr val="bg2"/>
                </a:solidFill>
                <a:highlight>
                  <a:srgbClr val="0000FF"/>
                </a:highlight>
              </a:rPr>
              <a:t>General Electric</a:t>
            </a:r>
          </a:p>
          <a:p>
            <a:pPr marL="1089025" lvl="3" indent="-457200">
              <a:buFont typeface="+mj-lt"/>
              <a:buAutoNum type="arabicPeriod"/>
            </a:pPr>
            <a:r>
              <a:rPr lang="en-US" dirty="0">
                <a:solidFill>
                  <a:schemeClr val="bg2"/>
                </a:solidFill>
              </a:rPr>
              <a:t>Amoco Oil (Rockefeller Oil)</a:t>
            </a:r>
          </a:p>
          <a:p>
            <a:endParaRPr lang="en-US" dirty="0"/>
          </a:p>
        </p:txBody>
      </p:sp>
      <p:sp>
        <p:nvSpPr>
          <p:cNvPr id="7" name="TextBox 6">
            <a:extLst>
              <a:ext uri="{FF2B5EF4-FFF2-40B4-BE49-F238E27FC236}">
                <a16:creationId xmlns:a16="http://schemas.microsoft.com/office/drawing/2014/main" id="{5F4849F1-B162-0441-DD35-82DDA7EA8093}"/>
              </a:ext>
            </a:extLst>
          </p:cNvPr>
          <p:cNvSpPr txBox="1"/>
          <p:nvPr/>
        </p:nvSpPr>
        <p:spPr>
          <a:xfrm>
            <a:off x="6438900" y="2805346"/>
            <a:ext cx="4739090"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ITT Industries </a:t>
            </a:r>
          </a:p>
          <a:p>
            <a:pPr marL="342900" indent="-342900">
              <a:buFont typeface="+mj-lt"/>
              <a:buAutoNum type="arabicPeriod" startAt="11"/>
            </a:pPr>
            <a:r>
              <a:rPr lang="en-US" dirty="0">
                <a:solidFill>
                  <a:schemeClr val="bg2"/>
                </a:solidFill>
              </a:rPr>
              <a:t> Atlantic Richfield Oil</a:t>
            </a:r>
          </a:p>
          <a:p>
            <a:pPr marL="342900" indent="-342900">
              <a:buFont typeface="+mj-lt"/>
              <a:buAutoNum type="arabicPeriod" startAt="11"/>
            </a:pPr>
            <a:r>
              <a:rPr lang="en-US" dirty="0">
                <a:solidFill>
                  <a:schemeClr val="bg2"/>
                </a:solidFill>
              </a:rPr>
              <a:t> Shell Oil (Part of Royal Dutch Shell)</a:t>
            </a:r>
          </a:p>
          <a:p>
            <a:pPr marL="342900" indent="-342900">
              <a:buFont typeface="+mj-lt"/>
              <a:buAutoNum type="arabicPeriod" startAt="11"/>
            </a:pPr>
            <a:r>
              <a:rPr lang="en-US" dirty="0">
                <a:solidFill>
                  <a:schemeClr val="bg2"/>
                </a:solidFill>
              </a:rPr>
              <a:t> U.S. Steel</a:t>
            </a:r>
          </a:p>
          <a:p>
            <a:pPr marL="342900" indent="-342900">
              <a:buFont typeface="+mj-lt"/>
              <a:buAutoNum type="arabicPeriod" startAt="11"/>
            </a:pPr>
            <a:r>
              <a:rPr lang="en-US" dirty="0">
                <a:solidFill>
                  <a:schemeClr val="bg2"/>
                </a:solidFill>
              </a:rPr>
              <a:t> Conoco Oil</a:t>
            </a:r>
          </a:p>
          <a:p>
            <a:pPr marL="342900" indent="-342900">
              <a:buFont typeface="+mj-lt"/>
              <a:buAutoNum type="arabicPeriod" startAt="11"/>
            </a:pPr>
            <a:r>
              <a:rPr lang="en-US" dirty="0">
                <a:solidFill>
                  <a:schemeClr val="bg2"/>
                </a:solidFill>
              </a:rPr>
              <a:t> </a:t>
            </a:r>
            <a:r>
              <a:rPr lang="fr-FR" dirty="0">
                <a:solidFill>
                  <a:schemeClr val="bg2"/>
                </a:solidFill>
              </a:rPr>
              <a:t>E. I. du Pont de Nemours and Co.</a:t>
            </a:r>
            <a:endParaRPr lang="en-US" dirty="0">
              <a:solidFill>
                <a:schemeClr val="bg2"/>
              </a:solidFill>
            </a:endParaRPr>
          </a:p>
          <a:p>
            <a:pPr marL="342900" indent="-342900">
              <a:buFont typeface="+mj-lt"/>
              <a:buAutoNum type="arabicPeriod" startAt="11"/>
            </a:pPr>
            <a:r>
              <a:rPr lang="en-US" dirty="0">
                <a:solidFill>
                  <a:schemeClr val="bg2"/>
                </a:solidFill>
              </a:rPr>
              <a:t> Chrysler Motors</a:t>
            </a:r>
          </a:p>
          <a:p>
            <a:pPr marL="342900" indent="-342900">
              <a:buFont typeface="+mj-lt"/>
              <a:buAutoNum type="arabicPeriod" startAt="11"/>
            </a:pPr>
            <a:r>
              <a:rPr lang="en-US" dirty="0">
                <a:solidFill>
                  <a:schemeClr val="bg2"/>
                </a:solidFill>
              </a:rPr>
              <a:t> Tenneco Automotive</a:t>
            </a:r>
          </a:p>
          <a:p>
            <a:pPr marL="342900" indent="-342900">
              <a:buFont typeface="+mj-lt"/>
              <a:buAutoNum type="arabicPeriod" startAt="11"/>
            </a:pPr>
            <a:r>
              <a:rPr lang="en-US" dirty="0">
                <a:solidFill>
                  <a:schemeClr val="bg2"/>
                </a:solidFill>
              </a:rPr>
              <a:t> AT &amp; T Technologies</a:t>
            </a:r>
          </a:p>
          <a:p>
            <a:pPr marL="342900" indent="-342900">
              <a:buFont typeface="+mj-lt"/>
              <a:buAutoNum type="arabicPeriod" startAt="11"/>
            </a:pPr>
            <a:r>
              <a:rPr lang="en-US" dirty="0">
                <a:solidFill>
                  <a:schemeClr val="bg2"/>
                </a:solidFill>
              </a:rPr>
              <a:t> Sunoco Oil</a:t>
            </a:r>
          </a:p>
        </p:txBody>
      </p:sp>
    </p:spTree>
    <p:extLst>
      <p:ext uri="{BB962C8B-B14F-4D97-AF65-F5344CB8AC3E}">
        <p14:creationId xmlns:p14="http://schemas.microsoft.com/office/powerpoint/2010/main" val="363764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20932" y="381000"/>
            <a:ext cx="7599285" cy="932895"/>
          </a:xfrm>
        </p:spPr>
        <p:txBody>
          <a:bodyPr anchor="ctr">
            <a:normAutofit/>
          </a:bodyPr>
          <a:lstStyle/>
          <a:p>
            <a:pPr algn="ctr"/>
            <a:r>
              <a:rPr lang="en-US" sz="3600" dirty="0"/>
              <a:t>The Reagan Presidency</a:t>
            </a:r>
          </a:p>
        </p:txBody>
      </p:sp>
      <p:sp>
        <p:nvSpPr>
          <p:cNvPr id="14" name="Content Placeholder 13"/>
          <p:cNvSpPr>
            <a:spLocks noGrp="1"/>
          </p:cNvSpPr>
          <p:nvPr>
            <p:ph sz="half" idx="1"/>
          </p:nvPr>
        </p:nvSpPr>
        <p:spPr>
          <a:xfrm>
            <a:off x="557701" y="1500326"/>
            <a:ext cx="9001935" cy="4976674"/>
          </a:xfrm>
        </p:spPr>
        <p:txBody>
          <a:bodyPr anchor="t">
            <a:normAutofit/>
          </a:bodyPr>
          <a:lstStyle/>
          <a:p>
            <a:pPr>
              <a:lnSpc>
                <a:spcPts val="2900"/>
              </a:lnSpc>
              <a:spcBef>
                <a:spcPts val="1800"/>
              </a:spcBef>
            </a:pPr>
            <a:r>
              <a:rPr lang="en-US" sz="2400" dirty="0"/>
              <a:t>When Ronald Reagan inherited the White House, he was faced with innumerable problems.</a:t>
            </a:r>
          </a:p>
          <a:p>
            <a:pPr lvl="1">
              <a:lnSpc>
                <a:spcPts val="2900"/>
              </a:lnSpc>
              <a:spcBef>
                <a:spcPts val="1800"/>
              </a:spcBef>
            </a:pPr>
            <a:r>
              <a:rPr lang="en-US" sz="2000" spc="0" dirty="0"/>
              <a:t>He attacked the economy by abandoning the Consumer-side theories of John Maynard Keynes and John Kenneth Gilbreath.</a:t>
            </a:r>
          </a:p>
          <a:p>
            <a:pPr lvl="1">
              <a:lnSpc>
                <a:spcPts val="2900"/>
              </a:lnSpc>
              <a:spcBef>
                <a:spcPts val="1800"/>
              </a:spcBef>
            </a:pPr>
            <a:r>
              <a:rPr lang="en-US" sz="2000" spc="0" dirty="0"/>
              <a:t>Instead, he started using the Supply-side economics of Arthur Laffer. He endorsed tax cuts and other programs to cause the business world to invest in their own companies.</a:t>
            </a:r>
          </a:p>
          <a:p>
            <a:pPr lvl="1">
              <a:lnSpc>
                <a:spcPts val="2900"/>
              </a:lnSpc>
              <a:spcBef>
                <a:spcPts val="1800"/>
              </a:spcBef>
            </a:pPr>
            <a:endParaRPr lang="en-US" sz="2000" dirty="0"/>
          </a:p>
        </p:txBody>
      </p:sp>
      <p:pic>
        <p:nvPicPr>
          <p:cNvPr id="2" name="Picture 1">
            <a:extLst>
              <a:ext uri="{FF2B5EF4-FFF2-40B4-BE49-F238E27FC236}">
                <a16:creationId xmlns:a16="http://schemas.microsoft.com/office/drawing/2014/main" id="{D089E34F-1725-6E39-6307-F9E4A1B37525}"/>
              </a:ext>
            </a:extLst>
          </p:cNvPr>
          <p:cNvPicPr>
            <a:picLocks noChangeAspect="1"/>
          </p:cNvPicPr>
          <p:nvPr/>
        </p:nvPicPr>
        <p:blipFill>
          <a:blip r:embed="rId2"/>
          <a:stretch>
            <a:fillRect/>
          </a:stretch>
        </p:blipFill>
        <p:spPr>
          <a:xfrm>
            <a:off x="9841923" y="1204912"/>
            <a:ext cx="2095500" cy="2619375"/>
          </a:xfrm>
          <a:prstGeom prst="rect">
            <a:avLst/>
          </a:prstGeom>
        </p:spPr>
      </p:pic>
      <p:pic>
        <p:nvPicPr>
          <p:cNvPr id="3" name="Picture 2">
            <a:extLst>
              <a:ext uri="{FF2B5EF4-FFF2-40B4-BE49-F238E27FC236}">
                <a16:creationId xmlns:a16="http://schemas.microsoft.com/office/drawing/2014/main" id="{B81C6C79-1EF5-87F9-CC15-BEDD444AAB6C}"/>
              </a:ext>
            </a:extLst>
          </p:cNvPr>
          <p:cNvPicPr>
            <a:picLocks noChangeAspect="1"/>
          </p:cNvPicPr>
          <p:nvPr/>
        </p:nvPicPr>
        <p:blipFill>
          <a:blip r:embed="rId3"/>
          <a:stretch>
            <a:fillRect/>
          </a:stretch>
        </p:blipFill>
        <p:spPr>
          <a:xfrm>
            <a:off x="9841923" y="3899909"/>
            <a:ext cx="2095500" cy="2752725"/>
          </a:xfrm>
          <a:prstGeom prst="rect">
            <a:avLst/>
          </a:prstGeom>
        </p:spPr>
      </p:pic>
    </p:spTree>
    <p:extLst>
      <p:ext uri="{BB962C8B-B14F-4D97-AF65-F5344CB8AC3E}">
        <p14:creationId xmlns:p14="http://schemas.microsoft.com/office/powerpoint/2010/main" val="165719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387927" y="168721"/>
            <a:ext cx="5187250" cy="914355"/>
          </a:xfrm>
        </p:spPr>
        <p:txBody>
          <a:bodyPr anchor="ctr">
            <a:normAutofit/>
          </a:bodyPr>
          <a:lstStyle/>
          <a:p>
            <a:pPr algn="ctr"/>
            <a:r>
              <a:rPr lang="en-US" dirty="0"/>
              <a:t>Replacement Prime Minister Candidates</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8"/>
          </p:nvPr>
        </p:nvSpPr>
        <p:spPr>
          <a:xfrm>
            <a:off x="193964" y="1266825"/>
            <a:ext cx="7499927" cy="4995430"/>
          </a:xfrm>
        </p:spPr>
        <p:txBody>
          <a:bodyPr>
            <a:normAutofit lnSpcReduction="10000"/>
          </a:bodyPr>
          <a:lstStyle/>
          <a:p>
            <a:pPr>
              <a:lnSpc>
                <a:spcPct val="140000"/>
              </a:lnSpc>
            </a:pPr>
            <a:r>
              <a:rPr lang="en-US" sz="2000" dirty="0"/>
              <a:t>Here is a list of potential Prime Ministers:</a:t>
            </a:r>
          </a:p>
          <a:p>
            <a:pPr lvl="1">
              <a:lnSpc>
                <a:spcPct val="140000"/>
              </a:lnSpc>
            </a:pPr>
            <a:r>
              <a:rPr lang="en-US" sz="2000" dirty="0"/>
              <a:t>Leading Candidates:</a:t>
            </a:r>
          </a:p>
          <a:p>
            <a:pPr lvl="2">
              <a:lnSpc>
                <a:spcPct val="100000"/>
              </a:lnSpc>
            </a:pPr>
            <a:r>
              <a:rPr lang="en-US" sz="1600" dirty="0"/>
              <a:t>Penny Mordaunt, Trade Minister</a:t>
            </a:r>
          </a:p>
          <a:p>
            <a:pPr lvl="2">
              <a:lnSpc>
                <a:spcPct val="100000"/>
              </a:lnSpc>
            </a:pPr>
            <a:r>
              <a:rPr lang="en-US" sz="1600" dirty="0"/>
              <a:t>Kemi Badenoch, Minister/ Local Government</a:t>
            </a:r>
          </a:p>
          <a:p>
            <a:pPr lvl="2">
              <a:lnSpc>
                <a:spcPct val="100000"/>
              </a:lnSpc>
            </a:pPr>
            <a:r>
              <a:rPr lang="en-US" sz="1600" dirty="0"/>
              <a:t>Rishi Sunak, former Chancellor of the Exchequer</a:t>
            </a:r>
          </a:p>
          <a:p>
            <a:pPr lvl="2">
              <a:lnSpc>
                <a:spcPct val="100000"/>
              </a:lnSpc>
            </a:pPr>
            <a:r>
              <a:rPr lang="en-US" sz="1600" dirty="0"/>
              <a:t>Liz Truss, Foreign Secretary</a:t>
            </a:r>
          </a:p>
          <a:p>
            <a:pPr lvl="2">
              <a:lnSpc>
                <a:spcPct val="100000"/>
              </a:lnSpc>
            </a:pPr>
            <a:r>
              <a:rPr lang="en-US" sz="1600" dirty="0"/>
              <a:t>Tom Tugendhat, Chair, Foreign Affairs Comm.</a:t>
            </a:r>
          </a:p>
          <a:p>
            <a:pPr lvl="1">
              <a:lnSpc>
                <a:spcPct val="140000"/>
              </a:lnSpc>
            </a:pPr>
            <a:r>
              <a:rPr lang="en-US" sz="2000" dirty="0"/>
              <a:t>Eliminated Candidates:</a:t>
            </a:r>
          </a:p>
          <a:p>
            <a:pPr lvl="2">
              <a:lnSpc>
                <a:spcPct val="100000"/>
              </a:lnSpc>
            </a:pPr>
            <a:r>
              <a:rPr lang="en-US" sz="1600" dirty="0"/>
              <a:t>Jeremy Hunt, Health Minister</a:t>
            </a:r>
          </a:p>
          <a:p>
            <a:pPr lvl="2">
              <a:lnSpc>
                <a:spcPct val="100000"/>
              </a:lnSpc>
            </a:pPr>
            <a:r>
              <a:rPr lang="en-US" sz="1600" dirty="0" err="1"/>
              <a:t>Suella</a:t>
            </a:r>
            <a:r>
              <a:rPr lang="en-US" sz="1600" dirty="0"/>
              <a:t> Braverman, Attorney General</a:t>
            </a:r>
          </a:p>
          <a:p>
            <a:pPr lvl="2">
              <a:lnSpc>
                <a:spcPct val="100000"/>
              </a:lnSpc>
            </a:pPr>
            <a:r>
              <a:rPr lang="en-US" sz="1600" dirty="0" err="1"/>
              <a:t>Nadham</a:t>
            </a:r>
            <a:r>
              <a:rPr lang="en-US" sz="1600" dirty="0"/>
              <a:t> </a:t>
            </a:r>
            <a:r>
              <a:rPr lang="en-US" sz="1600" dirty="0" err="1"/>
              <a:t>Zahwai</a:t>
            </a:r>
            <a:r>
              <a:rPr lang="en-US" sz="1600" dirty="0"/>
              <a:t>, Chancellor of the Exchequer</a:t>
            </a:r>
          </a:p>
        </p:txBody>
      </p:sp>
      <p:pic>
        <p:nvPicPr>
          <p:cNvPr id="6" name="Picture 5">
            <a:extLst>
              <a:ext uri="{FF2B5EF4-FFF2-40B4-BE49-F238E27FC236}">
                <a16:creationId xmlns:a16="http://schemas.microsoft.com/office/drawing/2014/main" id="{75C07F70-FCDB-84BC-CCAA-E7412BF126BB}"/>
              </a:ext>
            </a:extLst>
          </p:cNvPr>
          <p:cNvPicPr>
            <a:picLocks noChangeAspect="1"/>
          </p:cNvPicPr>
          <p:nvPr/>
        </p:nvPicPr>
        <p:blipFill rotWithShape="1">
          <a:blip r:embed="rId2"/>
          <a:srcRect b="35658"/>
          <a:stretch/>
        </p:blipFill>
        <p:spPr>
          <a:xfrm>
            <a:off x="9974755" y="1830609"/>
            <a:ext cx="1128562" cy="1351259"/>
          </a:xfrm>
          <a:prstGeom prst="rect">
            <a:avLst/>
          </a:prstGeom>
        </p:spPr>
      </p:pic>
      <p:pic>
        <p:nvPicPr>
          <p:cNvPr id="9" name="Picture 8">
            <a:extLst>
              <a:ext uri="{FF2B5EF4-FFF2-40B4-BE49-F238E27FC236}">
                <a16:creationId xmlns:a16="http://schemas.microsoft.com/office/drawing/2014/main" id="{005730D1-6230-D75C-4422-C677BDE4C44F}"/>
              </a:ext>
            </a:extLst>
          </p:cNvPr>
          <p:cNvPicPr>
            <a:picLocks noChangeAspect="1"/>
          </p:cNvPicPr>
          <p:nvPr/>
        </p:nvPicPr>
        <p:blipFill rotWithShape="1">
          <a:blip r:embed="rId3"/>
          <a:srcRect l="17436" r="24440"/>
          <a:stretch/>
        </p:blipFill>
        <p:spPr>
          <a:xfrm>
            <a:off x="10621494" y="241215"/>
            <a:ext cx="1234841" cy="1412812"/>
          </a:xfrm>
          <a:prstGeom prst="rect">
            <a:avLst/>
          </a:prstGeom>
        </p:spPr>
      </p:pic>
      <p:pic>
        <p:nvPicPr>
          <p:cNvPr id="11" name="Picture 10">
            <a:extLst>
              <a:ext uri="{FF2B5EF4-FFF2-40B4-BE49-F238E27FC236}">
                <a16:creationId xmlns:a16="http://schemas.microsoft.com/office/drawing/2014/main" id="{72E8CF15-2E02-BFE8-24FB-98C9B05BDEB0}"/>
              </a:ext>
            </a:extLst>
          </p:cNvPr>
          <p:cNvPicPr>
            <a:picLocks noChangeAspect="1"/>
          </p:cNvPicPr>
          <p:nvPr/>
        </p:nvPicPr>
        <p:blipFill rotWithShape="1">
          <a:blip r:embed="rId4"/>
          <a:srcRect l="16083" r="15801"/>
          <a:stretch/>
        </p:blipFill>
        <p:spPr>
          <a:xfrm>
            <a:off x="9312455" y="302767"/>
            <a:ext cx="1107097" cy="1351260"/>
          </a:xfrm>
          <a:prstGeom prst="rect">
            <a:avLst/>
          </a:prstGeom>
        </p:spPr>
      </p:pic>
      <p:pic>
        <p:nvPicPr>
          <p:cNvPr id="5" name="Picture 4">
            <a:extLst>
              <a:ext uri="{FF2B5EF4-FFF2-40B4-BE49-F238E27FC236}">
                <a16:creationId xmlns:a16="http://schemas.microsoft.com/office/drawing/2014/main" id="{89701E07-5EA2-BA9D-702B-2C9064363F12}"/>
              </a:ext>
            </a:extLst>
          </p:cNvPr>
          <p:cNvPicPr>
            <a:picLocks noChangeAspect="1"/>
          </p:cNvPicPr>
          <p:nvPr/>
        </p:nvPicPr>
        <p:blipFill>
          <a:blip r:embed="rId5"/>
          <a:stretch>
            <a:fillRect/>
          </a:stretch>
        </p:blipFill>
        <p:spPr>
          <a:xfrm>
            <a:off x="10684679" y="3401772"/>
            <a:ext cx="1203958" cy="1601264"/>
          </a:xfrm>
          <a:prstGeom prst="rect">
            <a:avLst/>
          </a:prstGeom>
        </p:spPr>
      </p:pic>
      <p:pic>
        <p:nvPicPr>
          <p:cNvPr id="13" name="Picture 12">
            <a:extLst>
              <a:ext uri="{FF2B5EF4-FFF2-40B4-BE49-F238E27FC236}">
                <a16:creationId xmlns:a16="http://schemas.microsoft.com/office/drawing/2014/main" id="{EF216605-C885-F31A-3CDF-BC23056EA214}"/>
              </a:ext>
            </a:extLst>
          </p:cNvPr>
          <p:cNvPicPr>
            <a:picLocks noChangeAspect="1"/>
          </p:cNvPicPr>
          <p:nvPr/>
        </p:nvPicPr>
        <p:blipFill>
          <a:blip r:embed="rId6"/>
          <a:stretch>
            <a:fillRect/>
          </a:stretch>
        </p:blipFill>
        <p:spPr>
          <a:xfrm>
            <a:off x="9304194" y="3358451"/>
            <a:ext cx="1234842" cy="1644585"/>
          </a:xfrm>
          <a:prstGeom prst="rect">
            <a:avLst/>
          </a:prstGeom>
        </p:spPr>
      </p:pic>
      <p:pic>
        <p:nvPicPr>
          <p:cNvPr id="14" name="Picture 13">
            <a:extLst>
              <a:ext uri="{FF2B5EF4-FFF2-40B4-BE49-F238E27FC236}">
                <a16:creationId xmlns:a16="http://schemas.microsoft.com/office/drawing/2014/main" id="{1B26EEC6-CD7F-49F3-0D06-380340903CBA}"/>
              </a:ext>
            </a:extLst>
          </p:cNvPr>
          <p:cNvPicPr>
            <a:picLocks noChangeAspect="1"/>
          </p:cNvPicPr>
          <p:nvPr/>
        </p:nvPicPr>
        <p:blipFill>
          <a:blip r:embed="rId7"/>
          <a:stretch>
            <a:fillRect/>
          </a:stretch>
        </p:blipFill>
        <p:spPr>
          <a:xfrm>
            <a:off x="7183423" y="3667940"/>
            <a:ext cx="1524000" cy="742950"/>
          </a:xfrm>
          <a:prstGeom prst="rect">
            <a:avLst/>
          </a:prstGeom>
        </p:spPr>
      </p:pic>
      <p:pic>
        <p:nvPicPr>
          <p:cNvPr id="15" name="Picture 14">
            <a:extLst>
              <a:ext uri="{FF2B5EF4-FFF2-40B4-BE49-F238E27FC236}">
                <a16:creationId xmlns:a16="http://schemas.microsoft.com/office/drawing/2014/main" id="{6E5F06A9-7637-94C6-C5A8-99D5D7993824}"/>
              </a:ext>
            </a:extLst>
          </p:cNvPr>
          <p:cNvPicPr>
            <a:picLocks noChangeAspect="1"/>
          </p:cNvPicPr>
          <p:nvPr/>
        </p:nvPicPr>
        <p:blipFill>
          <a:blip r:embed="rId8"/>
          <a:stretch>
            <a:fillRect/>
          </a:stretch>
        </p:blipFill>
        <p:spPr>
          <a:xfrm>
            <a:off x="7232290" y="2897318"/>
            <a:ext cx="1524000" cy="581025"/>
          </a:xfrm>
          <a:prstGeom prst="rect">
            <a:avLst/>
          </a:prstGeom>
        </p:spPr>
      </p:pic>
      <p:pic>
        <p:nvPicPr>
          <p:cNvPr id="16" name="Picture 15">
            <a:extLst>
              <a:ext uri="{FF2B5EF4-FFF2-40B4-BE49-F238E27FC236}">
                <a16:creationId xmlns:a16="http://schemas.microsoft.com/office/drawing/2014/main" id="{C2417A71-33C5-3E19-23C5-3198914B3A24}"/>
              </a:ext>
            </a:extLst>
          </p:cNvPr>
          <p:cNvPicPr>
            <a:picLocks noChangeAspect="1"/>
          </p:cNvPicPr>
          <p:nvPr/>
        </p:nvPicPr>
        <p:blipFill>
          <a:blip r:embed="rId9"/>
          <a:stretch>
            <a:fillRect/>
          </a:stretch>
        </p:blipFill>
        <p:spPr>
          <a:xfrm>
            <a:off x="7172276" y="1858859"/>
            <a:ext cx="1524000" cy="781050"/>
          </a:xfrm>
          <a:prstGeom prst="rect">
            <a:avLst/>
          </a:prstGeom>
        </p:spPr>
      </p:pic>
      <p:pic>
        <p:nvPicPr>
          <p:cNvPr id="17" name="Picture 16">
            <a:extLst>
              <a:ext uri="{FF2B5EF4-FFF2-40B4-BE49-F238E27FC236}">
                <a16:creationId xmlns:a16="http://schemas.microsoft.com/office/drawing/2014/main" id="{999C87FF-16C8-0011-5C8A-075B4F6073CE}"/>
              </a:ext>
            </a:extLst>
          </p:cNvPr>
          <p:cNvPicPr>
            <a:picLocks noChangeAspect="1"/>
          </p:cNvPicPr>
          <p:nvPr/>
        </p:nvPicPr>
        <p:blipFill>
          <a:blip r:embed="rId10"/>
          <a:stretch>
            <a:fillRect/>
          </a:stretch>
        </p:blipFill>
        <p:spPr>
          <a:xfrm>
            <a:off x="7178502" y="301199"/>
            <a:ext cx="1524000" cy="514350"/>
          </a:xfrm>
          <a:prstGeom prst="rect">
            <a:avLst/>
          </a:prstGeom>
        </p:spPr>
      </p:pic>
      <p:pic>
        <p:nvPicPr>
          <p:cNvPr id="18" name="Picture 17">
            <a:extLst>
              <a:ext uri="{FF2B5EF4-FFF2-40B4-BE49-F238E27FC236}">
                <a16:creationId xmlns:a16="http://schemas.microsoft.com/office/drawing/2014/main" id="{DE905655-33D9-6FCD-6CFA-4F4F7C42F2DC}"/>
              </a:ext>
            </a:extLst>
          </p:cNvPr>
          <p:cNvPicPr>
            <a:picLocks noChangeAspect="1"/>
          </p:cNvPicPr>
          <p:nvPr/>
        </p:nvPicPr>
        <p:blipFill>
          <a:blip r:embed="rId11"/>
          <a:stretch>
            <a:fillRect/>
          </a:stretch>
        </p:blipFill>
        <p:spPr>
          <a:xfrm>
            <a:off x="7127229" y="1006327"/>
            <a:ext cx="1524000" cy="647700"/>
          </a:xfrm>
          <a:prstGeom prst="rect">
            <a:avLst/>
          </a:prstGeom>
        </p:spPr>
      </p:pic>
      <p:pic>
        <p:nvPicPr>
          <p:cNvPr id="19" name="Picture 18">
            <a:extLst>
              <a:ext uri="{FF2B5EF4-FFF2-40B4-BE49-F238E27FC236}">
                <a16:creationId xmlns:a16="http://schemas.microsoft.com/office/drawing/2014/main" id="{BA147418-990F-23FB-7042-A402D51CE719}"/>
              </a:ext>
            </a:extLst>
          </p:cNvPr>
          <p:cNvPicPr>
            <a:picLocks noChangeAspect="1"/>
          </p:cNvPicPr>
          <p:nvPr/>
        </p:nvPicPr>
        <p:blipFill>
          <a:blip r:embed="rId12"/>
          <a:stretch>
            <a:fillRect/>
          </a:stretch>
        </p:blipFill>
        <p:spPr>
          <a:xfrm>
            <a:off x="8647902" y="5595182"/>
            <a:ext cx="1771650" cy="885825"/>
          </a:xfrm>
          <a:prstGeom prst="rect">
            <a:avLst/>
          </a:prstGeom>
        </p:spPr>
      </p:pic>
      <p:pic>
        <p:nvPicPr>
          <p:cNvPr id="24" name="Picture 23">
            <a:extLst>
              <a:ext uri="{FF2B5EF4-FFF2-40B4-BE49-F238E27FC236}">
                <a16:creationId xmlns:a16="http://schemas.microsoft.com/office/drawing/2014/main" id="{37EAEA02-7122-17AC-1F63-24648FAD8991}"/>
              </a:ext>
            </a:extLst>
          </p:cNvPr>
          <p:cNvPicPr>
            <a:picLocks noChangeAspect="1"/>
          </p:cNvPicPr>
          <p:nvPr/>
        </p:nvPicPr>
        <p:blipFill>
          <a:blip r:embed="rId13"/>
          <a:stretch>
            <a:fillRect/>
          </a:stretch>
        </p:blipFill>
        <p:spPr>
          <a:xfrm>
            <a:off x="10509216" y="5600983"/>
            <a:ext cx="1524000" cy="809625"/>
          </a:xfrm>
          <a:prstGeom prst="rect">
            <a:avLst/>
          </a:prstGeom>
        </p:spPr>
      </p:pic>
      <p:pic>
        <p:nvPicPr>
          <p:cNvPr id="25" name="Picture 24">
            <a:extLst>
              <a:ext uri="{FF2B5EF4-FFF2-40B4-BE49-F238E27FC236}">
                <a16:creationId xmlns:a16="http://schemas.microsoft.com/office/drawing/2014/main" id="{5588D693-2FC3-1355-5690-8A8270582C79}"/>
              </a:ext>
            </a:extLst>
          </p:cNvPr>
          <p:cNvPicPr>
            <a:picLocks noChangeAspect="1"/>
          </p:cNvPicPr>
          <p:nvPr/>
        </p:nvPicPr>
        <p:blipFill>
          <a:blip r:embed="rId14"/>
          <a:stretch>
            <a:fillRect/>
          </a:stretch>
        </p:blipFill>
        <p:spPr>
          <a:xfrm>
            <a:off x="7048451" y="5905783"/>
            <a:ext cx="1524000" cy="504825"/>
          </a:xfrm>
          <a:prstGeom prst="rect">
            <a:avLst/>
          </a:prstGeom>
        </p:spPr>
      </p:pic>
    </p:spTree>
    <p:extLst>
      <p:ext uri="{BB962C8B-B14F-4D97-AF65-F5344CB8AC3E}">
        <p14:creationId xmlns:p14="http://schemas.microsoft.com/office/powerpoint/2010/main" val="1876310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22177"/>
          </a:xfrm>
        </p:spPr>
        <p:txBody>
          <a:bodyPr anchor="ctr">
            <a:normAutofit/>
          </a:bodyPr>
          <a:lstStyle/>
          <a:p>
            <a:pPr algn="ctr"/>
            <a:r>
              <a:rPr lang="en-US" sz="3200" dirty="0"/>
              <a:t>The Tech Boom of 1990</a:t>
            </a:r>
          </a:p>
        </p:txBody>
      </p:sp>
      <p:sp>
        <p:nvSpPr>
          <p:cNvPr id="14" name="Content Placeholder 13"/>
          <p:cNvSpPr>
            <a:spLocks noGrp="1"/>
          </p:cNvSpPr>
          <p:nvPr>
            <p:ph sz="half" idx="1"/>
          </p:nvPr>
        </p:nvSpPr>
        <p:spPr>
          <a:xfrm>
            <a:off x="1071551" y="1261872"/>
            <a:ext cx="10245044" cy="1444752"/>
          </a:xfrm>
        </p:spPr>
        <p:txBody>
          <a:bodyPr anchor="t">
            <a:normAutofit/>
          </a:bodyPr>
          <a:lstStyle/>
          <a:p>
            <a:r>
              <a:rPr lang="en-US" sz="1600" dirty="0"/>
              <a:t>The Reagan-Bush revolution is starting to see tech companies rise, along with energy companies, chemicals, and consumer goods. IBM is now the fourth largest corporation in the world. The Rockefeller Oil giants take up 20% of this listing.</a:t>
            </a:r>
          </a:p>
          <a:p>
            <a:pPr marL="739775" lvl="1" indent="-457200">
              <a:buFont typeface="+mj-lt"/>
              <a:buAutoNum type="arabicPeriod"/>
            </a:pPr>
            <a:endParaRPr lang="en-US" dirty="0"/>
          </a:p>
        </p:txBody>
      </p:sp>
      <p:sp>
        <p:nvSpPr>
          <p:cNvPr id="6" name="TextBox 5">
            <a:extLst>
              <a:ext uri="{FF2B5EF4-FFF2-40B4-BE49-F238E27FC236}">
                <a16:creationId xmlns:a16="http://schemas.microsoft.com/office/drawing/2014/main" id="{36B129FE-97FE-2832-176F-8B8B853AA2F9}"/>
              </a:ext>
            </a:extLst>
          </p:cNvPr>
          <p:cNvSpPr txBox="1"/>
          <p:nvPr/>
        </p:nvSpPr>
        <p:spPr>
          <a:xfrm>
            <a:off x="806651" y="2693957"/>
            <a:ext cx="5459767" cy="3693319"/>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General Motors</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chemeClr val="bg2"/>
                </a:solidFill>
              </a:rPr>
              <a:t>Exxon (Rockefeller Oil)</a:t>
            </a:r>
          </a:p>
          <a:p>
            <a:pPr marL="1089025" lvl="3" indent="-457200">
              <a:buFont typeface="+mj-lt"/>
              <a:buAutoNum type="arabicPeriod"/>
            </a:pPr>
            <a:r>
              <a:rPr lang="en-US" dirty="0">
                <a:solidFill>
                  <a:schemeClr val="bg2"/>
                </a:solidFill>
              </a:rPr>
              <a:t>IBM</a:t>
            </a:r>
          </a:p>
          <a:p>
            <a:pPr marL="1089025" lvl="3" indent="-457200">
              <a:buFont typeface="+mj-lt"/>
              <a:buAutoNum type="arabicPeriod"/>
            </a:pPr>
            <a:r>
              <a:rPr lang="en-US" dirty="0">
                <a:solidFill>
                  <a:schemeClr val="bg2"/>
                </a:solidFill>
              </a:rPr>
              <a:t>General Electric</a:t>
            </a:r>
          </a:p>
          <a:p>
            <a:pPr marL="1089025" lvl="3" indent="-457200">
              <a:buFont typeface="+mj-lt"/>
              <a:buAutoNum type="arabicPeriod"/>
            </a:pPr>
            <a:r>
              <a:rPr lang="en-US" dirty="0">
                <a:solidFill>
                  <a:schemeClr val="bg2"/>
                </a:solidFill>
              </a:rPr>
              <a:t>Mobil Oil</a:t>
            </a:r>
          </a:p>
          <a:p>
            <a:pPr marL="1089025" lvl="3" indent="-457200">
              <a:buFont typeface="+mj-lt"/>
              <a:buAutoNum type="arabicPeriod"/>
            </a:pPr>
            <a:r>
              <a:rPr lang="en-US" dirty="0">
                <a:solidFill>
                  <a:schemeClr val="bg2"/>
                </a:solidFill>
              </a:rPr>
              <a:t>Altria Group (Phillip Morris Tobacco)</a:t>
            </a:r>
          </a:p>
          <a:p>
            <a:pPr marL="1089025" lvl="3" indent="-457200">
              <a:buFont typeface="+mj-lt"/>
              <a:buAutoNum type="arabicPeriod"/>
            </a:pPr>
            <a:r>
              <a:rPr lang="en-US" dirty="0">
                <a:solidFill>
                  <a:schemeClr val="bg2"/>
                </a:solidFill>
              </a:rPr>
              <a:t>Chrysler Corporation</a:t>
            </a:r>
          </a:p>
          <a:p>
            <a:pPr marL="1089025" lvl="3" indent="-457200">
              <a:buFont typeface="+mj-lt"/>
              <a:buAutoNum type="arabicPeriod"/>
            </a:pPr>
            <a:r>
              <a:rPr lang="fr-FR" dirty="0">
                <a:solidFill>
                  <a:schemeClr val="bg2"/>
                </a:solidFill>
              </a:rPr>
              <a:t>E. I. du Pont de Nemours and Co.</a:t>
            </a:r>
            <a:endParaRPr lang="en-US" dirty="0">
              <a:solidFill>
                <a:schemeClr val="bg2"/>
              </a:solidFill>
            </a:endParaRPr>
          </a:p>
          <a:p>
            <a:pPr marL="1089025" lvl="3" indent="-457200">
              <a:buFont typeface="+mj-lt"/>
              <a:buAutoNum type="arabicPeriod"/>
            </a:pPr>
            <a:r>
              <a:rPr lang="en-US" dirty="0">
                <a:solidFill>
                  <a:schemeClr val="bg2"/>
                </a:solidFill>
              </a:rPr>
              <a:t>Texaco</a:t>
            </a:r>
          </a:p>
          <a:p>
            <a:pPr marL="1089025" lvl="3" indent="-457200">
              <a:buFont typeface="+mj-lt"/>
              <a:buAutoNum type="arabicPeriod"/>
            </a:pPr>
            <a:endParaRPr lang="en-US" dirty="0">
              <a:solidFill>
                <a:schemeClr val="bg2"/>
              </a:solidFill>
            </a:endParaRPr>
          </a:p>
          <a:p>
            <a:pPr marL="1089025" lvl="3" indent="-457200">
              <a:buFont typeface="+mj-lt"/>
              <a:buAutoNum type="arabicPeriod"/>
            </a:pPr>
            <a:endParaRPr lang="en-US" dirty="0">
              <a:solidFill>
                <a:schemeClr val="bg2"/>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56E9C75F-4195-536D-15BF-E8706D15B2F3}"/>
              </a:ext>
            </a:extLst>
          </p:cNvPr>
          <p:cNvSpPr txBox="1"/>
          <p:nvPr/>
        </p:nvSpPr>
        <p:spPr>
          <a:xfrm>
            <a:off x="6266418" y="2693957"/>
            <a:ext cx="5095782"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Chevron (Rockefeller Oil)</a:t>
            </a:r>
          </a:p>
          <a:p>
            <a:pPr marL="342900" indent="-342900">
              <a:buFont typeface="+mj-lt"/>
              <a:buAutoNum type="arabicPeriod" startAt="11"/>
            </a:pPr>
            <a:r>
              <a:rPr lang="en-US" dirty="0">
                <a:solidFill>
                  <a:schemeClr val="bg2"/>
                </a:solidFill>
              </a:rPr>
              <a:t> Amoco (Rockefeller Oil)</a:t>
            </a:r>
          </a:p>
          <a:p>
            <a:pPr marL="342900" indent="-342900">
              <a:buFont typeface="+mj-lt"/>
              <a:buAutoNum type="arabicPeriod" startAt="11"/>
            </a:pPr>
            <a:r>
              <a:rPr lang="en-US" dirty="0">
                <a:solidFill>
                  <a:schemeClr val="bg2"/>
                </a:solidFill>
              </a:rPr>
              <a:t> Royal Dutch Shell (Royal Families)</a:t>
            </a:r>
          </a:p>
          <a:p>
            <a:pPr marL="342900" indent="-342900">
              <a:buFont typeface="+mj-lt"/>
              <a:buAutoNum type="arabicPeriod" startAt="11"/>
            </a:pPr>
            <a:r>
              <a:rPr lang="en-US" dirty="0">
                <a:solidFill>
                  <a:schemeClr val="bg2"/>
                </a:solidFill>
              </a:rPr>
              <a:t> Proctor and Gamble</a:t>
            </a:r>
          </a:p>
          <a:p>
            <a:pPr marL="342900" indent="-342900">
              <a:buFont typeface="+mj-lt"/>
              <a:buAutoNum type="arabicPeriod" startAt="11"/>
            </a:pPr>
            <a:r>
              <a:rPr lang="en-US" dirty="0">
                <a:solidFill>
                  <a:schemeClr val="bg2"/>
                </a:solidFill>
              </a:rPr>
              <a:t> Boeing Aircraft</a:t>
            </a:r>
          </a:p>
          <a:p>
            <a:pPr marL="342900" indent="-342900">
              <a:buFont typeface="+mj-lt"/>
              <a:buAutoNum type="arabicPeriod" startAt="11"/>
            </a:pPr>
            <a:r>
              <a:rPr lang="en-US" dirty="0">
                <a:solidFill>
                  <a:schemeClr val="bg2"/>
                </a:solidFill>
              </a:rPr>
              <a:t> Occidental Petroleum</a:t>
            </a:r>
          </a:p>
          <a:p>
            <a:pPr marL="342900" indent="-342900">
              <a:buFont typeface="+mj-lt"/>
              <a:buAutoNum type="arabicPeriod" startAt="11"/>
            </a:pPr>
            <a:r>
              <a:rPr lang="en-US" dirty="0">
                <a:solidFill>
                  <a:schemeClr val="bg2"/>
                </a:solidFill>
              </a:rPr>
              <a:t> United Technologies</a:t>
            </a:r>
          </a:p>
          <a:p>
            <a:pPr marL="342900" indent="-342900">
              <a:buFont typeface="+mj-lt"/>
              <a:buAutoNum type="arabicPeriod" startAt="11"/>
            </a:pPr>
            <a:r>
              <a:rPr lang="en-US" dirty="0">
                <a:solidFill>
                  <a:schemeClr val="bg2"/>
                </a:solidFill>
              </a:rPr>
              <a:t> Eastman Kodak</a:t>
            </a:r>
          </a:p>
          <a:p>
            <a:pPr marL="342900" indent="-342900">
              <a:buFont typeface="+mj-lt"/>
              <a:buAutoNum type="arabicPeriod" startAt="11"/>
            </a:pPr>
            <a:r>
              <a:rPr lang="en-US" dirty="0">
                <a:solidFill>
                  <a:schemeClr val="bg2"/>
                </a:solidFill>
              </a:rPr>
              <a:t> Marathon Oil (Rockefeller Oil)</a:t>
            </a:r>
          </a:p>
          <a:p>
            <a:pPr marL="342900" indent="-342900">
              <a:buFont typeface="+mj-lt"/>
              <a:buAutoNum type="arabicPeriod" startAt="11"/>
            </a:pPr>
            <a:r>
              <a:rPr lang="en-US" dirty="0">
                <a:solidFill>
                  <a:schemeClr val="bg2"/>
                </a:solidFill>
              </a:rPr>
              <a:t> Dow Chemical</a:t>
            </a:r>
          </a:p>
        </p:txBody>
      </p:sp>
      <p:sp>
        <p:nvSpPr>
          <p:cNvPr id="3" name="TextBox 2">
            <a:extLst>
              <a:ext uri="{FF2B5EF4-FFF2-40B4-BE49-F238E27FC236}">
                <a16:creationId xmlns:a16="http://schemas.microsoft.com/office/drawing/2014/main" id="{7174A762-6CD4-61FA-D39A-3F23AA8A8817}"/>
              </a:ext>
            </a:extLst>
          </p:cNvPr>
          <p:cNvSpPr txBox="1"/>
          <p:nvPr/>
        </p:nvSpPr>
        <p:spPr>
          <a:xfrm>
            <a:off x="1364203" y="5556279"/>
            <a:ext cx="9804094" cy="523220"/>
          </a:xfrm>
          <a:prstGeom prst="rect">
            <a:avLst/>
          </a:prstGeom>
          <a:noFill/>
        </p:spPr>
        <p:txBody>
          <a:bodyPr wrap="none" rtlCol="0">
            <a:spAutoFit/>
          </a:bodyPr>
          <a:lstStyle/>
          <a:p>
            <a:r>
              <a:rPr lang="en-US" sz="1400" dirty="0">
                <a:solidFill>
                  <a:schemeClr val="bg2"/>
                </a:solidFill>
              </a:rPr>
              <a:t>Others receiving votes: Xerox, Atlantic-Richfield Oil, PepsiCo, Nabisco Group, McDonnel-Douglas, </a:t>
            </a:r>
          </a:p>
          <a:p>
            <a:r>
              <a:rPr lang="en-US" sz="1400" dirty="0">
                <a:solidFill>
                  <a:schemeClr val="bg2"/>
                </a:solidFill>
              </a:rPr>
              <a:t>Tenneco Automotive, Digital Equipment, CBS, Rockwell Automation, Conoco, Honeywell, 3M, Hewlett-Packard</a:t>
            </a:r>
          </a:p>
        </p:txBody>
      </p:sp>
    </p:spTree>
    <p:extLst>
      <p:ext uri="{BB962C8B-B14F-4D97-AF65-F5344CB8AC3E}">
        <p14:creationId xmlns:p14="http://schemas.microsoft.com/office/powerpoint/2010/main" val="43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22177"/>
          </a:xfrm>
        </p:spPr>
        <p:txBody>
          <a:bodyPr anchor="ctr">
            <a:normAutofit/>
          </a:bodyPr>
          <a:lstStyle/>
          <a:p>
            <a:pPr algn="ctr"/>
            <a:r>
              <a:rPr lang="en-US" sz="3200" dirty="0"/>
              <a:t>The Tech Boom of 2000</a:t>
            </a:r>
          </a:p>
        </p:txBody>
      </p:sp>
      <p:sp>
        <p:nvSpPr>
          <p:cNvPr id="14" name="Content Placeholder 13"/>
          <p:cNvSpPr>
            <a:spLocks noGrp="1"/>
          </p:cNvSpPr>
          <p:nvPr>
            <p:ph sz="half" idx="1"/>
          </p:nvPr>
        </p:nvSpPr>
        <p:spPr>
          <a:xfrm>
            <a:off x="1071551" y="1261872"/>
            <a:ext cx="10245044" cy="1444752"/>
          </a:xfrm>
        </p:spPr>
        <p:txBody>
          <a:bodyPr anchor="t">
            <a:normAutofit/>
          </a:bodyPr>
          <a:lstStyle/>
          <a:p>
            <a:r>
              <a:rPr lang="en-US" sz="1600" dirty="0"/>
              <a:t>Traditional industrial corporations have been replaced, first by energy companies and now, by technology. The ability to manage information is important now and will be important in determining who will win the next war and survive the peace.</a:t>
            </a:r>
          </a:p>
          <a:p>
            <a:pPr marL="739775" lvl="1" indent="-457200">
              <a:buFont typeface="+mj-lt"/>
              <a:buAutoNum type="arabicPeriod"/>
            </a:pPr>
            <a:endParaRPr lang="en-US" dirty="0"/>
          </a:p>
        </p:txBody>
      </p:sp>
      <p:sp>
        <p:nvSpPr>
          <p:cNvPr id="6" name="TextBox 5">
            <a:extLst>
              <a:ext uri="{FF2B5EF4-FFF2-40B4-BE49-F238E27FC236}">
                <a16:creationId xmlns:a16="http://schemas.microsoft.com/office/drawing/2014/main" id="{36B129FE-97FE-2832-176F-8B8B853AA2F9}"/>
              </a:ext>
            </a:extLst>
          </p:cNvPr>
          <p:cNvSpPr txBox="1"/>
          <p:nvPr/>
        </p:nvSpPr>
        <p:spPr>
          <a:xfrm>
            <a:off x="806651" y="2693957"/>
            <a:ext cx="5459767" cy="3693319"/>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General Motors</a:t>
            </a:r>
          </a:p>
          <a:p>
            <a:pPr marL="1089025" lvl="3" indent="-457200">
              <a:buFont typeface="+mj-lt"/>
              <a:buAutoNum type="arabicPeriod"/>
            </a:pPr>
            <a:r>
              <a:rPr lang="en-US" dirty="0">
                <a:solidFill>
                  <a:schemeClr val="bg2"/>
                </a:solidFill>
              </a:rPr>
              <a:t>Wal-Mart Stores</a:t>
            </a:r>
          </a:p>
          <a:p>
            <a:pPr marL="1089025" lvl="3" indent="-457200">
              <a:buFont typeface="+mj-lt"/>
              <a:buAutoNum type="arabicPeriod"/>
            </a:pPr>
            <a:r>
              <a:rPr lang="en-US" dirty="0">
                <a:solidFill>
                  <a:schemeClr val="bg2"/>
                </a:solidFill>
              </a:rPr>
              <a:t>ExxonMobil (Rockefeller Oil)</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chemeClr val="bg2"/>
                </a:solidFill>
              </a:rPr>
              <a:t>General Electric</a:t>
            </a:r>
          </a:p>
          <a:p>
            <a:pPr marL="1089025" lvl="3" indent="-457200">
              <a:buFont typeface="+mj-lt"/>
              <a:buAutoNum type="arabicPeriod"/>
            </a:pPr>
            <a:r>
              <a:rPr lang="en-US" dirty="0">
                <a:solidFill>
                  <a:schemeClr val="bg2"/>
                </a:solidFill>
              </a:rPr>
              <a:t>IBM</a:t>
            </a:r>
          </a:p>
          <a:p>
            <a:pPr marL="1089025" lvl="3" indent="-457200">
              <a:buFont typeface="+mj-lt"/>
              <a:buAutoNum type="arabicPeriod"/>
            </a:pPr>
            <a:r>
              <a:rPr lang="en-US" dirty="0">
                <a:solidFill>
                  <a:schemeClr val="bg2"/>
                </a:solidFill>
              </a:rPr>
              <a:t>Citigroup (Banking)</a:t>
            </a:r>
          </a:p>
          <a:p>
            <a:pPr marL="1089025" lvl="3" indent="-457200">
              <a:buFont typeface="+mj-lt"/>
              <a:buAutoNum type="arabicPeriod"/>
            </a:pPr>
            <a:r>
              <a:rPr lang="en-US" dirty="0">
                <a:solidFill>
                  <a:schemeClr val="bg2"/>
                </a:solidFill>
              </a:rPr>
              <a:t>AT &amp; T</a:t>
            </a:r>
          </a:p>
          <a:p>
            <a:pPr marL="1089025" lvl="3" indent="-457200">
              <a:buFont typeface="+mj-lt"/>
              <a:buAutoNum type="arabicPeriod"/>
            </a:pPr>
            <a:r>
              <a:rPr lang="en-US" dirty="0">
                <a:solidFill>
                  <a:schemeClr val="bg2"/>
                </a:solidFill>
              </a:rPr>
              <a:t>Altria Group (tobacco)</a:t>
            </a:r>
          </a:p>
          <a:p>
            <a:pPr marL="1089025" lvl="3" indent="-457200">
              <a:buFont typeface="+mj-lt"/>
              <a:buAutoNum type="arabicPeriod"/>
            </a:pPr>
            <a:r>
              <a:rPr lang="en-US" dirty="0">
                <a:solidFill>
                  <a:schemeClr val="bg2"/>
                </a:solidFill>
              </a:rPr>
              <a:t>Boeing Aircraft</a:t>
            </a:r>
          </a:p>
          <a:p>
            <a:pPr marL="631825" lvl="3"/>
            <a:endParaRPr lang="en-US" dirty="0">
              <a:solidFill>
                <a:schemeClr val="bg2"/>
              </a:solidFill>
            </a:endParaRPr>
          </a:p>
          <a:p>
            <a:pPr marL="1089025" lvl="3" indent="-457200">
              <a:buFont typeface="+mj-lt"/>
              <a:buAutoNum type="arabicPeriod"/>
            </a:pPr>
            <a:endParaRPr lang="en-US" dirty="0">
              <a:solidFill>
                <a:schemeClr val="bg2"/>
              </a:solidFill>
            </a:endParaRPr>
          </a:p>
          <a:p>
            <a:endParaRPr lang="en-US" dirty="0">
              <a:solidFill>
                <a:schemeClr val="bg2"/>
              </a:solidFill>
            </a:endParaRPr>
          </a:p>
        </p:txBody>
      </p:sp>
      <p:sp>
        <p:nvSpPr>
          <p:cNvPr id="7" name="TextBox 6">
            <a:extLst>
              <a:ext uri="{FF2B5EF4-FFF2-40B4-BE49-F238E27FC236}">
                <a16:creationId xmlns:a16="http://schemas.microsoft.com/office/drawing/2014/main" id="{56E9C75F-4195-536D-15BF-E8706D15B2F3}"/>
              </a:ext>
            </a:extLst>
          </p:cNvPr>
          <p:cNvSpPr txBox="1"/>
          <p:nvPr/>
        </p:nvSpPr>
        <p:spPr>
          <a:xfrm>
            <a:off x="5513033" y="2693957"/>
            <a:ext cx="5849167"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Bank of America</a:t>
            </a:r>
          </a:p>
          <a:p>
            <a:pPr marL="342900" indent="-342900">
              <a:buFont typeface="+mj-lt"/>
              <a:buAutoNum type="arabicPeriod" startAt="11"/>
            </a:pPr>
            <a:r>
              <a:rPr lang="en-US" dirty="0">
                <a:solidFill>
                  <a:schemeClr val="bg2"/>
                </a:solidFill>
              </a:rPr>
              <a:t> SBC Communications (AT &amp; T Small Business)</a:t>
            </a:r>
          </a:p>
          <a:p>
            <a:pPr marL="342900" indent="-342900">
              <a:buFont typeface="+mj-lt"/>
              <a:buAutoNum type="arabicPeriod" startAt="11"/>
            </a:pPr>
            <a:r>
              <a:rPr lang="en-US" dirty="0">
                <a:solidFill>
                  <a:schemeClr val="bg2"/>
                </a:solidFill>
              </a:rPr>
              <a:t> Hewlett-Packard</a:t>
            </a:r>
          </a:p>
          <a:p>
            <a:pPr marL="342900" indent="-342900">
              <a:buFont typeface="+mj-lt"/>
              <a:buAutoNum type="arabicPeriod" startAt="11"/>
            </a:pPr>
            <a:r>
              <a:rPr lang="en-US" dirty="0">
                <a:solidFill>
                  <a:schemeClr val="bg2"/>
                </a:solidFill>
              </a:rPr>
              <a:t> Kroger Corporation (food)</a:t>
            </a:r>
          </a:p>
          <a:p>
            <a:pPr marL="342900" indent="-342900">
              <a:buFont typeface="+mj-lt"/>
              <a:buAutoNum type="arabicPeriod" startAt="11"/>
            </a:pPr>
            <a:r>
              <a:rPr lang="en-US" dirty="0">
                <a:solidFill>
                  <a:schemeClr val="bg2"/>
                </a:solidFill>
              </a:rPr>
              <a:t> State Farm Insurance</a:t>
            </a:r>
          </a:p>
          <a:p>
            <a:pPr marL="342900" indent="-342900">
              <a:buFont typeface="+mj-lt"/>
              <a:buAutoNum type="arabicPeriod" startAt="11"/>
            </a:pPr>
            <a:r>
              <a:rPr lang="en-US" dirty="0">
                <a:solidFill>
                  <a:schemeClr val="bg2"/>
                </a:solidFill>
              </a:rPr>
              <a:t> Sears Roebuck</a:t>
            </a:r>
          </a:p>
          <a:p>
            <a:pPr marL="342900" indent="-342900">
              <a:buFont typeface="+mj-lt"/>
              <a:buAutoNum type="arabicPeriod" startAt="11"/>
            </a:pPr>
            <a:r>
              <a:rPr lang="en-US" dirty="0">
                <a:solidFill>
                  <a:schemeClr val="bg2"/>
                </a:solidFill>
              </a:rPr>
              <a:t> American International Group (Insurance)</a:t>
            </a:r>
          </a:p>
          <a:p>
            <a:pPr marL="342900" indent="-342900">
              <a:buFont typeface="+mj-lt"/>
              <a:buAutoNum type="arabicPeriod" startAt="11"/>
            </a:pPr>
            <a:r>
              <a:rPr lang="en-US" dirty="0">
                <a:solidFill>
                  <a:schemeClr val="bg2"/>
                </a:solidFill>
              </a:rPr>
              <a:t> Enron </a:t>
            </a:r>
          </a:p>
          <a:p>
            <a:pPr marL="342900" indent="-342900">
              <a:buFont typeface="+mj-lt"/>
              <a:buAutoNum type="arabicPeriod" startAt="11"/>
            </a:pPr>
            <a:r>
              <a:rPr lang="en-US" dirty="0">
                <a:solidFill>
                  <a:schemeClr val="bg2"/>
                </a:solidFill>
              </a:rPr>
              <a:t> TIAA-CREF (Pension company)</a:t>
            </a:r>
          </a:p>
          <a:p>
            <a:pPr marL="342900" indent="-342900">
              <a:buFont typeface="+mj-lt"/>
              <a:buAutoNum type="arabicPeriod" startAt="11"/>
            </a:pPr>
            <a:r>
              <a:rPr lang="en-US" dirty="0">
                <a:solidFill>
                  <a:schemeClr val="bg2"/>
                </a:solidFill>
              </a:rPr>
              <a:t> Compaq Computer</a:t>
            </a:r>
          </a:p>
        </p:txBody>
      </p:sp>
      <p:sp>
        <p:nvSpPr>
          <p:cNvPr id="3" name="TextBox 2">
            <a:extLst>
              <a:ext uri="{FF2B5EF4-FFF2-40B4-BE49-F238E27FC236}">
                <a16:creationId xmlns:a16="http://schemas.microsoft.com/office/drawing/2014/main" id="{7174A762-6CD4-61FA-D39A-3F23AA8A8817}"/>
              </a:ext>
            </a:extLst>
          </p:cNvPr>
          <p:cNvSpPr txBox="1"/>
          <p:nvPr/>
        </p:nvSpPr>
        <p:spPr>
          <a:xfrm>
            <a:off x="1364203" y="5556279"/>
            <a:ext cx="9726381" cy="523220"/>
          </a:xfrm>
          <a:prstGeom prst="rect">
            <a:avLst/>
          </a:prstGeom>
          <a:noFill/>
        </p:spPr>
        <p:txBody>
          <a:bodyPr wrap="none" rtlCol="0">
            <a:spAutoFit/>
          </a:bodyPr>
          <a:lstStyle/>
          <a:p>
            <a:r>
              <a:rPr lang="en-US" sz="1400" dirty="0">
                <a:solidFill>
                  <a:schemeClr val="bg2"/>
                </a:solidFill>
              </a:rPr>
              <a:t>Others receiving votes: Home Depot, Lucent Technologies, Proctor and Gamble, Albertsons, MCI WorldCom, </a:t>
            </a:r>
          </a:p>
          <a:p>
            <a:r>
              <a:rPr lang="en-US" sz="1400" dirty="0">
                <a:solidFill>
                  <a:schemeClr val="bg2"/>
                </a:solidFill>
              </a:rPr>
              <a:t>Fannie Mae, Kmart Holdings, Texaco, Merrill Lynch, Morgan Stanley, Chase Manhattan, Target, Bell Atlantic</a:t>
            </a:r>
          </a:p>
        </p:txBody>
      </p:sp>
    </p:spTree>
    <p:extLst>
      <p:ext uri="{BB962C8B-B14F-4D97-AF65-F5344CB8AC3E}">
        <p14:creationId xmlns:p14="http://schemas.microsoft.com/office/powerpoint/2010/main" val="144065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22177"/>
          </a:xfrm>
        </p:spPr>
        <p:txBody>
          <a:bodyPr anchor="ctr">
            <a:normAutofit/>
          </a:bodyPr>
          <a:lstStyle/>
          <a:p>
            <a:pPr algn="ctr"/>
            <a:r>
              <a:rPr lang="en-US" sz="3200" dirty="0"/>
              <a:t>The Tech Boom of 2010</a:t>
            </a:r>
          </a:p>
        </p:txBody>
      </p:sp>
      <p:sp>
        <p:nvSpPr>
          <p:cNvPr id="14" name="Content Placeholder 13"/>
          <p:cNvSpPr>
            <a:spLocks noGrp="1"/>
          </p:cNvSpPr>
          <p:nvPr>
            <p:ph sz="half" idx="1"/>
          </p:nvPr>
        </p:nvSpPr>
        <p:spPr>
          <a:xfrm>
            <a:off x="1071551" y="1261872"/>
            <a:ext cx="10245044" cy="1444752"/>
          </a:xfrm>
        </p:spPr>
        <p:txBody>
          <a:bodyPr anchor="t">
            <a:normAutofit/>
          </a:bodyPr>
          <a:lstStyle/>
          <a:p>
            <a:r>
              <a:rPr lang="en-US" sz="1600" dirty="0"/>
              <a:t>Traditional industrial corporations have been replaced, first by energy companies and now, by technology. The ability to manage information is important now and will be important in determining who will win the next war and survive the peace.</a:t>
            </a:r>
          </a:p>
          <a:p>
            <a:pPr marL="739775" lvl="1" indent="-457200">
              <a:buFont typeface="+mj-lt"/>
              <a:buAutoNum type="arabicPeriod"/>
            </a:pPr>
            <a:endParaRPr lang="en-US" dirty="0"/>
          </a:p>
        </p:txBody>
      </p:sp>
      <p:sp>
        <p:nvSpPr>
          <p:cNvPr id="6" name="TextBox 5">
            <a:extLst>
              <a:ext uri="{FF2B5EF4-FFF2-40B4-BE49-F238E27FC236}">
                <a16:creationId xmlns:a16="http://schemas.microsoft.com/office/drawing/2014/main" id="{36B129FE-97FE-2832-176F-8B8B853AA2F9}"/>
              </a:ext>
            </a:extLst>
          </p:cNvPr>
          <p:cNvSpPr txBox="1"/>
          <p:nvPr/>
        </p:nvSpPr>
        <p:spPr>
          <a:xfrm>
            <a:off x="1216241" y="2543037"/>
            <a:ext cx="5095782" cy="3139321"/>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Wal-Mart Stores</a:t>
            </a:r>
          </a:p>
          <a:p>
            <a:pPr marL="1089025" lvl="3" indent="-457200">
              <a:buFont typeface="+mj-lt"/>
              <a:buAutoNum type="arabicPeriod"/>
            </a:pPr>
            <a:r>
              <a:rPr lang="en-US" dirty="0">
                <a:solidFill>
                  <a:schemeClr val="bg2"/>
                </a:solidFill>
              </a:rPr>
              <a:t>Exxon-Mobil</a:t>
            </a:r>
          </a:p>
          <a:p>
            <a:pPr marL="1089025" lvl="3" indent="-457200">
              <a:buFont typeface="+mj-lt"/>
              <a:buAutoNum type="arabicPeriod"/>
            </a:pPr>
            <a:r>
              <a:rPr lang="en-US" dirty="0">
                <a:solidFill>
                  <a:schemeClr val="bg2"/>
                </a:solidFill>
              </a:rPr>
              <a:t>Chevron</a:t>
            </a:r>
          </a:p>
          <a:p>
            <a:pPr marL="1089025" lvl="3" indent="-457200">
              <a:buFont typeface="+mj-lt"/>
              <a:buAutoNum type="arabicPeriod"/>
            </a:pPr>
            <a:r>
              <a:rPr lang="en-US" dirty="0">
                <a:solidFill>
                  <a:schemeClr val="bg2"/>
                </a:solidFill>
              </a:rPr>
              <a:t>General Electric</a:t>
            </a:r>
          </a:p>
          <a:p>
            <a:pPr marL="1089025" lvl="3" indent="-457200">
              <a:buFont typeface="+mj-lt"/>
              <a:buAutoNum type="arabicPeriod"/>
            </a:pPr>
            <a:r>
              <a:rPr lang="en-US" dirty="0">
                <a:solidFill>
                  <a:schemeClr val="bg2"/>
                </a:solidFill>
              </a:rPr>
              <a:t>Bank of America Corporation</a:t>
            </a:r>
          </a:p>
          <a:p>
            <a:pPr marL="1089025" lvl="3" indent="-457200">
              <a:buFont typeface="+mj-lt"/>
              <a:buAutoNum type="arabicPeriod"/>
            </a:pPr>
            <a:r>
              <a:rPr lang="en-US" dirty="0">
                <a:solidFill>
                  <a:schemeClr val="bg2"/>
                </a:solidFill>
              </a:rPr>
              <a:t>Conoco-Phillips</a:t>
            </a:r>
          </a:p>
          <a:p>
            <a:pPr marL="1089025" lvl="3" indent="-457200">
              <a:buFont typeface="+mj-lt"/>
              <a:buAutoNum type="arabicPeriod"/>
            </a:pPr>
            <a:r>
              <a:rPr lang="en-US" dirty="0">
                <a:solidFill>
                  <a:schemeClr val="bg2"/>
                </a:solidFill>
              </a:rPr>
              <a:t>AT &amp; T</a:t>
            </a:r>
          </a:p>
          <a:p>
            <a:pPr marL="1089025" lvl="3" indent="-457200">
              <a:buFont typeface="+mj-lt"/>
              <a:buAutoNum type="arabicPeriod"/>
            </a:pPr>
            <a:r>
              <a:rPr lang="en-US" dirty="0">
                <a:solidFill>
                  <a:schemeClr val="bg2"/>
                </a:solidFill>
              </a:rPr>
              <a:t>Ford Motor</a:t>
            </a:r>
          </a:p>
          <a:p>
            <a:pPr marL="1089025" lvl="3" indent="-457200">
              <a:buFont typeface="+mj-lt"/>
              <a:buAutoNum type="arabicPeriod"/>
            </a:pPr>
            <a:r>
              <a:rPr lang="en-US" dirty="0">
                <a:solidFill>
                  <a:schemeClr val="bg2"/>
                </a:solidFill>
              </a:rPr>
              <a:t>J P Morgan Chase and Company</a:t>
            </a:r>
          </a:p>
          <a:p>
            <a:pPr marL="1089025" lvl="3" indent="-457200">
              <a:buFont typeface="+mj-lt"/>
              <a:buAutoNum type="arabicPeriod"/>
            </a:pPr>
            <a:r>
              <a:rPr lang="en-US" dirty="0">
                <a:solidFill>
                  <a:schemeClr val="bg2"/>
                </a:solidFill>
              </a:rPr>
              <a:t>Hewlett-Packard</a:t>
            </a:r>
          </a:p>
          <a:p>
            <a:endParaRPr lang="en-US" dirty="0">
              <a:solidFill>
                <a:schemeClr val="bg2"/>
              </a:solidFill>
            </a:endParaRPr>
          </a:p>
        </p:txBody>
      </p:sp>
      <p:sp>
        <p:nvSpPr>
          <p:cNvPr id="5" name="TextBox 4">
            <a:extLst>
              <a:ext uri="{FF2B5EF4-FFF2-40B4-BE49-F238E27FC236}">
                <a16:creationId xmlns:a16="http://schemas.microsoft.com/office/drawing/2014/main" id="{17769D61-2A26-B17D-C2FA-70FBA1E333D6}"/>
              </a:ext>
            </a:extLst>
          </p:cNvPr>
          <p:cNvSpPr txBox="1"/>
          <p:nvPr/>
        </p:nvSpPr>
        <p:spPr>
          <a:xfrm>
            <a:off x="6312022" y="2543037"/>
            <a:ext cx="4591235" cy="2862322"/>
          </a:xfrm>
          <a:prstGeom prst="rect">
            <a:avLst/>
          </a:prstGeom>
          <a:noFill/>
        </p:spPr>
        <p:txBody>
          <a:bodyPr wrap="square" rtlCol="0">
            <a:spAutoFit/>
          </a:bodyPr>
          <a:lstStyle/>
          <a:p>
            <a:pPr marL="342900" indent="-342900">
              <a:buFont typeface="+mj-lt"/>
              <a:buAutoNum type="arabicPeriod" startAt="11"/>
            </a:pPr>
            <a:r>
              <a:rPr lang="en-US" dirty="0">
                <a:solidFill>
                  <a:schemeClr val="bg2"/>
                </a:solidFill>
              </a:rPr>
              <a:t> Berkshire-Hathaway</a:t>
            </a:r>
          </a:p>
          <a:p>
            <a:pPr marL="342900" indent="-342900">
              <a:buFont typeface="+mj-lt"/>
              <a:buAutoNum type="arabicPeriod" startAt="11"/>
            </a:pPr>
            <a:r>
              <a:rPr lang="en-US" dirty="0">
                <a:solidFill>
                  <a:schemeClr val="bg2"/>
                </a:solidFill>
              </a:rPr>
              <a:t> Citigroup</a:t>
            </a:r>
          </a:p>
          <a:p>
            <a:pPr marL="342900" indent="-342900">
              <a:buFont typeface="+mj-lt"/>
              <a:buAutoNum type="arabicPeriod" startAt="11"/>
            </a:pPr>
            <a:r>
              <a:rPr lang="en-US" dirty="0">
                <a:solidFill>
                  <a:schemeClr val="bg2"/>
                </a:solidFill>
              </a:rPr>
              <a:t> Verizon Communications</a:t>
            </a:r>
          </a:p>
          <a:p>
            <a:pPr marL="342900" indent="-342900">
              <a:buFont typeface="+mj-lt"/>
              <a:buAutoNum type="arabicPeriod" startAt="11"/>
            </a:pPr>
            <a:r>
              <a:rPr lang="en-US" dirty="0">
                <a:solidFill>
                  <a:schemeClr val="bg2"/>
                </a:solidFill>
              </a:rPr>
              <a:t> McKesson</a:t>
            </a:r>
          </a:p>
          <a:p>
            <a:pPr marL="342900" indent="-342900">
              <a:buFont typeface="+mj-lt"/>
              <a:buAutoNum type="arabicPeriod" startAt="11"/>
            </a:pPr>
            <a:r>
              <a:rPr lang="en-US" dirty="0">
                <a:solidFill>
                  <a:schemeClr val="bg2"/>
                </a:solidFill>
              </a:rPr>
              <a:t> General Motors</a:t>
            </a:r>
          </a:p>
          <a:p>
            <a:pPr marL="342900" indent="-342900">
              <a:buFont typeface="+mj-lt"/>
              <a:buAutoNum type="arabicPeriod" startAt="11"/>
            </a:pPr>
            <a:r>
              <a:rPr lang="en-US" dirty="0">
                <a:solidFill>
                  <a:schemeClr val="bg2"/>
                </a:solidFill>
              </a:rPr>
              <a:t> American International Group</a:t>
            </a:r>
          </a:p>
          <a:p>
            <a:pPr marL="342900" indent="-342900">
              <a:buFont typeface="+mj-lt"/>
              <a:buAutoNum type="arabicPeriod" startAt="11"/>
            </a:pPr>
            <a:r>
              <a:rPr lang="en-US" dirty="0">
                <a:solidFill>
                  <a:schemeClr val="bg2"/>
                </a:solidFill>
              </a:rPr>
              <a:t> Cardinal Health</a:t>
            </a:r>
          </a:p>
          <a:p>
            <a:pPr marL="342900" indent="-342900">
              <a:buFont typeface="+mj-lt"/>
              <a:buAutoNum type="arabicPeriod" startAt="11"/>
            </a:pPr>
            <a:r>
              <a:rPr lang="en-US" dirty="0">
                <a:solidFill>
                  <a:schemeClr val="bg2"/>
                </a:solidFill>
              </a:rPr>
              <a:t> CVS Caremark</a:t>
            </a:r>
          </a:p>
          <a:p>
            <a:pPr marL="342900" indent="-342900">
              <a:buFont typeface="+mj-lt"/>
              <a:buAutoNum type="arabicPeriod" startAt="11"/>
            </a:pPr>
            <a:r>
              <a:rPr lang="en-US" dirty="0">
                <a:solidFill>
                  <a:schemeClr val="bg2"/>
                </a:solidFill>
              </a:rPr>
              <a:t> Wells Fargo</a:t>
            </a:r>
          </a:p>
          <a:p>
            <a:pPr marL="342900" indent="-342900">
              <a:buFont typeface="+mj-lt"/>
              <a:buAutoNum type="arabicPeriod" startAt="11"/>
            </a:pPr>
            <a:r>
              <a:rPr lang="en-US" dirty="0">
                <a:solidFill>
                  <a:schemeClr val="bg2"/>
                </a:solidFill>
              </a:rPr>
              <a:t> IBM</a:t>
            </a:r>
          </a:p>
        </p:txBody>
      </p:sp>
      <p:sp>
        <p:nvSpPr>
          <p:cNvPr id="2" name="TextBox 1">
            <a:extLst>
              <a:ext uri="{FF2B5EF4-FFF2-40B4-BE49-F238E27FC236}">
                <a16:creationId xmlns:a16="http://schemas.microsoft.com/office/drawing/2014/main" id="{013FC286-F19F-A2F0-5AEE-EA007840C0AA}"/>
              </a:ext>
            </a:extLst>
          </p:cNvPr>
          <p:cNvSpPr txBox="1"/>
          <p:nvPr/>
        </p:nvSpPr>
        <p:spPr>
          <a:xfrm>
            <a:off x="1524001" y="5449747"/>
            <a:ext cx="10106806" cy="584775"/>
          </a:xfrm>
          <a:prstGeom prst="rect">
            <a:avLst/>
          </a:prstGeom>
          <a:noFill/>
        </p:spPr>
        <p:txBody>
          <a:bodyPr wrap="none" rtlCol="0">
            <a:spAutoFit/>
          </a:bodyPr>
          <a:lstStyle/>
          <a:p>
            <a:r>
              <a:rPr lang="en-US" sz="1400" dirty="0">
                <a:solidFill>
                  <a:schemeClr val="bg2"/>
                </a:solidFill>
              </a:rPr>
              <a:t>Others receiving votes: UnitedHealth Group, Proctor and Gamble, Kroger, AmerisourceBergen, Costco Wholesale,</a:t>
            </a:r>
          </a:p>
          <a:p>
            <a:r>
              <a:rPr lang="en-US" sz="1400" dirty="0">
                <a:solidFill>
                  <a:schemeClr val="bg2"/>
                </a:solidFill>
              </a:rPr>
              <a:t>Valero Energy, </a:t>
            </a:r>
            <a:r>
              <a:rPr lang="en-US" sz="1400" dirty="0" err="1">
                <a:solidFill>
                  <a:schemeClr val="bg2"/>
                </a:solidFill>
              </a:rPr>
              <a:t>ArcherDaniels</a:t>
            </a:r>
            <a:r>
              <a:rPr lang="en-US" sz="1400" dirty="0">
                <a:solidFill>
                  <a:schemeClr val="bg2"/>
                </a:solidFill>
              </a:rPr>
              <a:t> Midland, Boeing, Home Depot, Target, WellPoint, Walgreen, Johnson and Johnson</a:t>
            </a:r>
            <a:r>
              <a:rPr lang="en-US" dirty="0">
                <a:solidFill>
                  <a:schemeClr val="bg2"/>
                </a:solidFill>
              </a:rPr>
              <a:t> </a:t>
            </a:r>
          </a:p>
        </p:txBody>
      </p:sp>
    </p:spTree>
    <p:extLst>
      <p:ext uri="{BB962C8B-B14F-4D97-AF65-F5344CB8AC3E}">
        <p14:creationId xmlns:p14="http://schemas.microsoft.com/office/powerpoint/2010/main" val="234894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22177"/>
          </a:xfrm>
        </p:spPr>
        <p:txBody>
          <a:bodyPr anchor="ctr">
            <a:normAutofit/>
          </a:bodyPr>
          <a:lstStyle/>
          <a:p>
            <a:pPr algn="ctr"/>
            <a:r>
              <a:rPr lang="en-US" sz="3200" dirty="0"/>
              <a:t>The Tech Boom of 2020</a:t>
            </a:r>
          </a:p>
        </p:txBody>
      </p:sp>
      <p:sp>
        <p:nvSpPr>
          <p:cNvPr id="14" name="Content Placeholder 13"/>
          <p:cNvSpPr>
            <a:spLocks noGrp="1"/>
          </p:cNvSpPr>
          <p:nvPr>
            <p:ph sz="half" idx="1"/>
          </p:nvPr>
        </p:nvSpPr>
        <p:spPr>
          <a:xfrm>
            <a:off x="1071551" y="1261872"/>
            <a:ext cx="10245044" cy="1444752"/>
          </a:xfrm>
        </p:spPr>
        <p:txBody>
          <a:bodyPr anchor="t">
            <a:normAutofit/>
          </a:bodyPr>
          <a:lstStyle/>
          <a:p>
            <a:r>
              <a:rPr lang="en-US" sz="1600" dirty="0"/>
              <a:t>Traditional industrial corporations have been replaced, first by energy companies and now, by technology. The ability to manage information is important now and will be important in determining who will win the next war and survive the peace.</a:t>
            </a:r>
          </a:p>
          <a:p>
            <a:pPr marL="739775" lvl="1" indent="-457200">
              <a:buFont typeface="+mj-lt"/>
              <a:buAutoNum type="arabicPeriod"/>
            </a:pPr>
            <a:endParaRPr lang="en-US" dirty="0"/>
          </a:p>
        </p:txBody>
      </p:sp>
      <p:sp>
        <p:nvSpPr>
          <p:cNvPr id="2" name="TextBox 1">
            <a:extLst>
              <a:ext uri="{FF2B5EF4-FFF2-40B4-BE49-F238E27FC236}">
                <a16:creationId xmlns:a16="http://schemas.microsoft.com/office/drawing/2014/main" id="{2E0AD920-8E74-0205-B5CB-93E660BFAF69}"/>
              </a:ext>
            </a:extLst>
          </p:cNvPr>
          <p:cNvSpPr txBox="1"/>
          <p:nvPr/>
        </p:nvSpPr>
        <p:spPr>
          <a:xfrm>
            <a:off x="1229615" y="2587425"/>
            <a:ext cx="4653845" cy="3139321"/>
          </a:xfrm>
          <a:prstGeom prst="rect">
            <a:avLst/>
          </a:prstGeom>
          <a:noFill/>
        </p:spPr>
        <p:txBody>
          <a:bodyPr wrap="square" rtlCol="0">
            <a:spAutoFit/>
          </a:bodyPr>
          <a:lstStyle/>
          <a:p>
            <a:pPr marL="1089025" lvl="3" indent="-457200">
              <a:buFont typeface="+mj-lt"/>
              <a:buAutoNum type="arabicPeriod"/>
            </a:pPr>
            <a:r>
              <a:rPr lang="en-US" dirty="0">
                <a:solidFill>
                  <a:schemeClr val="bg2"/>
                </a:solidFill>
              </a:rPr>
              <a:t>Walmart Stores</a:t>
            </a:r>
          </a:p>
          <a:p>
            <a:pPr marL="1089025" lvl="3" indent="-457200">
              <a:buFont typeface="+mj-lt"/>
              <a:buAutoNum type="arabicPeriod"/>
            </a:pPr>
            <a:r>
              <a:rPr lang="en-US" dirty="0">
                <a:solidFill>
                  <a:schemeClr val="bg2"/>
                </a:solidFill>
              </a:rPr>
              <a:t>Amazon</a:t>
            </a:r>
          </a:p>
          <a:p>
            <a:pPr marL="1089025" lvl="3" indent="-457200">
              <a:buFont typeface="+mj-lt"/>
              <a:buAutoNum type="arabicPeriod"/>
            </a:pPr>
            <a:r>
              <a:rPr lang="en-US" dirty="0">
                <a:solidFill>
                  <a:schemeClr val="bg2"/>
                </a:solidFill>
              </a:rPr>
              <a:t>Exxon Mobil (Rockefeller Oil)</a:t>
            </a:r>
          </a:p>
          <a:p>
            <a:pPr marL="1089025" lvl="3" indent="-457200">
              <a:buFont typeface="+mj-lt"/>
              <a:buAutoNum type="arabicPeriod"/>
            </a:pPr>
            <a:r>
              <a:rPr lang="en-US" dirty="0">
                <a:solidFill>
                  <a:schemeClr val="bg2"/>
                </a:solidFill>
              </a:rPr>
              <a:t>Apple Computer</a:t>
            </a:r>
          </a:p>
          <a:p>
            <a:pPr marL="1089025" lvl="3" indent="-457200">
              <a:buFont typeface="+mj-lt"/>
              <a:buAutoNum type="arabicPeriod"/>
            </a:pPr>
            <a:r>
              <a:rPr lang="en-US" dirty="0">
                <a:solidFill>
                  <a:schemeClr val="bg2"/>
                </a:solidFill>
              </a:rPr>
              <a:t>CVS Health</a:t>
            </a:r>
          </a:p>
          <a:p>
            <a:pPr marL="1089025" lvl="3" indent="-457200">
              <a:buFont typeface="+mj-lt"/>
              <a:buAutoNum type="arabicPeriod"/>
            </a:pPr>
            <a:r>
              <a:rPr lang="en-US" dirty="0">
                <a:solidFill>
                  <a:schemeClr val="bg2"/>
                </a:solidFill>
              </a:rPr>
              <a:t>Berkshire Hathaway</a:t>
            </a:r>
          </a:p>
          <a:p>
            <a:pPr marL="1089025" lvl="3" indent="-457200">
              <a:buFont typeface="+mj-lt"/>
              <a:buAutoNum type="arabicPeriod"/>
            </a:pPr>
            <a:r>
              <a:rPr lang="en-US" dirty="0">
                <a:solidFill>
                  <a:schemeClr val="bg2"/>
                </a:solidFill>
              </a:rPr>
              <a:t>United Health Group</a:t>
            </a:r>
          </a:p>
          <a:p>
            <a:pPr marL="1089025" lvl="3" indent="-457200">
              <a:buFont typeface="+mj-lt"/>
              <a:buAutoNum type="arabicPeriod"/>
            </a:pPr>
            <a:r>
              <a:rPr lang="en-US" dirty="0">
                <a:solidFill>
                  <a:schemeClr val="bg2"/>
                </a:solidFill>
              </a:rPr>
              <a:t>McKesson</a:t>
            </a:r>
          </a:p>
          <a:p>
            <a:pPr marL="1089025" lvl="3" indent="-457200">
              <a:buFont typeface="+mj-lt"/>
              <a:buAutoNum type="arabicPeriod"/>
            </a:pPr>
            <a:r>
              <a:rPr lang="en-US" dirty="0">
                <a:solidFill>
                  <a:schemeClr val="bg2"/>
                </a:solidFill>
              </a:rPr>
              <a:t>AT &amp; T</a:t>
            </a:r>
          </a:p>
          <a:p>
            <a:pPr marL="1089025" lvl="3" indent="-457200">
              <a:buFont typeface="+mj-lt"/>
              <a:buAutoNum type="arabicPeriod"/>
            </a:pPr>
            <a:r>
              <a:rPr lang="en-US" dirty="0">
                <a:solidFill>
                  <a:schemeClr val="bg2"/>
                </a:solidFill>
              </a:rPr>
              <a:t>Amerisource Bergen</a:t>
            </a:r>
          </a:p>
          <a:p>
            <a:endParaRPr lang="en-US" dirty="0">
              <a:solidFill>
                <a:schemeClr val="bg2"/>
              </a:solidFill>
            </a:endParaRPr>
          </a:p>
        </p:txBody>
      </p:sp>
      <p:sp>
        <p:nvSpPr>
          <p:cNvPr id="7" name="TextBox 6">
            <a:extLst>
              <a:ext uri="{FF2B5EF4-FFF2-40B4-BE49-F238E27FC236}">
                <a16:creationId xmlns:a16="http://schemas.microsoft.com/office/drawing/2014/main" id="{71DC3DF3-05F9-2C60-A55F-903E0A0D0492}"/>
              </a:ext>
            </a:extLst>
          </p:cNvPr>
          <p:cNvSpPr txBox="1"/>
          <p:nvPr/>
        </p:nvSpPr>
        <p:spPr>
          <a:xfrm>
            <a:off x="5368089" y="2592928"/>
            <a:ext cx="4653845" cy="2862322"/>
          </a:xfrm>
          <a:prstGeom prst="rect">
            <a:avLst/>
          </a:prstGeom>
          <a:noFill/>
        </p:spPr>
        <p:txBody>
          <a:bodyPr wrap="square" rtlCol="0">
            <a:spAutoFit/>
          </a:bodyPr>
          <a:lstStyle/>
          <a:p>
            <a:pPr marL="1089025" lvl="3" indent="-457200">
              <a:buFont typeface="+mj-lt"/>
              <a:buAutoNum type="arabicPeriod" startAt="11"/>
            </a:pPr>
            <a:r>
              <a:rPr lang="en-US" dirty="0">
                <a:solidFill>
                  <a:schemeClr val="bg2"/>
                </a:solidFill>
              </a:rPr>
              <a:t>Alphabet, Inc. (Google)</a:t>
            </a:r>
          </a:p>
          <a:p>
            <a:pPr marL="1089025" lvl="3" indent="-457200">
              <a:buFont typeface="+mj-lt"/>
              <a:buAutoNum type="arabicPeriod" startAt="11"/>
            </a:pPr>
            <a:r>
              <a:rPr lang="en-US" dirty="0">
                <a:solidFill>
                  <a:schemeClr val="bg2"/>
                </a:solidFill>
              </a:rPr>
              <a:t> Ford Motor</a:t>
            </a:r>
          </a:p>
          <a:p>
            <a:pPr marL="1089025" lvl="3" indent="-457200">
              <a:buFont typeface="+mj-lt"/>
              <a:buAutoNum type="arabicPeriod" startAt="11"/>
            </a:pPr>
            <a:r>
              <a:rPr lang="en-US" dirty="0">
                <a:solidFill>
                  <a:schemeClr val="bg2"/>
                </a:solidFill>
              </a:rPr>
              <a:t> Cigna</a:t>
            </a:r>
          </a:p>
          <a:p>
            <a:pPr marL="1089025" lvl="3" indent="-457200">
              <a:buFont typeface="+mj-lt"/>
              <a:buAutoNum type="arabicPeriod" startAt="11"/>
            </a:pPr>
            <a:r>
              <a:rPr lang="en-US" dirty="0">
                <a:solidFill>
                  <a:schemeClr val="bg2"/>
                </a:solidFill>
              </a:rPr>
              <a:t> Costco Wholesale</a:t>
            </a:r>
          </a:p>
          <a:p>
            <a:pPr marL="1089025" lvl="3" indent="-457200">
              <a:buFont typeface="+mj-lt"/>
              <a:buAutoNum type="arabicPeriod" startAt="11"/>
            </a:pPr>
            <a:r>
              <a:rPr lang="en-US" dirty="0">
                <a:solidFill>
                  <a:schemeClr val="bg2"/>
                </a:solidFill>
              </a:rPr>
              <a:t> Chevron (Rockefeller Oil)</a:t>
            </a:r>
          </a:p>
          <a:p>
            <a:pPr marL="1089025" lvl="3" indent="-457200">
              <a:buFont typeface="+mj-lt"/>
              <a:buAutoNum type="arabicPeriod" startAt="11"/>
            </a:pPr>
            <a:r>
              <a:rPr lang="en-US" dirty="0">
                <a:solidFill>
                  <a:schemeClr val="bg2"/>
                </a:solidFill>
              </a:rPr>
              <a:t> Cardinal Health</a:t>
            </a:r>
          </a:p>
          <a:p>
            <a:pPr marL="1089025" lvl="3" indent="-457200">
              <a:buFont typeface="+mj-lt"/>
              <a:buAutoNum type="arabicPeriod" startAt="11"/>
            </a:pPr>
            <a:r>
              <a:rPr lang="en-US" dirty="0">
                <a:solidFill>
                  <a:schemeClr val="bg2"/>
                </a:solidFill>
              </a:rPr>
              <a:t> JP Morgan Chase</a:t>
            </a:r>
          </a:p>
          <a:p>
            <a:pPr marL="1089025" lvl="3" indent="-457200">
              <a:buFont typeface="+mj-lt"/>
              <a:buAutoNum type="arabicPeriod" startAt="11"/>
            </a:pPr>
            <a:r>
              <a:rPr lang="en-US" dirty="0">
                <a:solidFill>
                  <a:schemeClr val="bg2"/>
                </a:solidFill>
              </a:rPr>
              <a:t> General Motors</a:t>
            </a:r>
          </a:p>
          <a:p>
            <a:pPr marL="1089025" lvl="3" indent="-457200">
              <a:buFont typeface="+mj-lt"/>
              <a:buAutoNum type="arabicPeriod" startAt="11"/>
            </a:pPr>
            <a:r>
              <a:rPr lang="en-US" dirty="0">
                <a:solidFill>
                  <a:schemeClr val="bg2"/>
                </a:solidFill>
              </a:rPr>
              <a:t> Walgreens-Boots Alliance</a:t>
            </a:r>
          </a:p>
          <a:p>
            <a:pPr marL="1089025" lvl="3" indent="-457200">
              <a:buFont typeface="+mj-lt"/>
              <a:buAutoNum type="arabicPeriod" startAt="11"/>
            </a:pPr>
            <a:r>
              <a:rPr lang="en-US" dirty="0">
                <a:solidFill>
                  <a:schemeClr val="bg2"/>
                </a:solidFill>
              </a:rPr>
              <a:t> Verizon Communications</a:t>
            </a:r>
          </a:p>
        </p:txBody>
      </p:sp>
      <p:sp>
        <p:nvSpPr>
          <p:cNvPr id="4" name="TextBox 3">
            <a:extLst>
              <a:ext uri="{FF2B5EF4-FFF2-40B4-BE49-F238E27FC236}">
                <a16:creationId xmlns:a16="http://schemas.microsoft.com/office/drawing/2014/main" id="{7406FBB1-59E2-5988-927D-47BB4A7EB68C}"/>
              </a:ext>
            </a:extLst>
          </p:cNvPr>
          <p:cNvSpPr txBox="1"/>
          <p:nvPr/>
        </p:nvSpPr>
        <p:spPr>
          <a:xfrm>
            <a:off x="1524001" y="5481883"/>
            <a:ext cx="9847248" cy="738664"/>
          </a:xfrm>
          <a:prstGeom prst="rect">
            <a:avLst/>
          </a:prstGeom>
          <a:noFill/>
        </p:spPr>
        <p:txBody>
          <a:bodyPr wrap="none" rtlCol="0">
            <a:spAutoFit/>
          </a:bodyPr>
          <a:lstStyle/>
          <a:p>
            <a:r>
              <a:rPr lang="en-US" sz="1400" dirty="0">
                <a:solidFill>
                  <a:schemeClr val="bg2"/>
                </a:solidFill>
              </a:rPr>
              <a:t>Others receiving votes: Microsoft, Marathon Petroleum, Kroger, Fannie Mae, Bank of America, Home Depot,</a:t>
            </a:r>
          </a:p>
          <a:p>
            <a:r>
              <a:rPr lang="en-US" sz="1400" dirty="0">
                <a:solidFill>
                  <a:schemeClr val="bg2"/>
                </a:solidFill>
              </a:rPr>
              <a:t>Phillips 66, Comcast, Anthem, Wells Fargo, Citigroup, Valero Energy, General Electric, Dell Technologies, </a:t>
            </a:r>
          </a:p>
          <a:p>
            <a:r>
              <a:rPr lang="en-US" sz="1400" dirty="0">
                <a:solidFill>
                  <a:schemeClr val="bg2"/>
                </a:solidFill>
              </a:rPr>
              <a:t>Johnson and Johnson, State Farm Insurance, Target, IBM, Raytheon Technologies, Boeing Aircraft, Freddie Mac</a:t>
            </a:r>
          </a:p>
        </p:txBody>
      </p:sp>
    </p:spTree>
    <p:extLst>
      <p:ext uri="{BB962C8B-B14F-4D97-AF65-F5344CB8AC3E}">
        <p14:creationId xmlns:p14="http://schemas.microsoft.com/office/powerpoint/2010/main" val="338033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451EBE7-64A3-7E40-8C33-3C01E8EBABD2}"/>
              </a:ext>
            </a:extLst>
          </p:cNvPr>
          <p:cNvSpPr>
            <a:spLocks noGrp="1"/>
          </p:cNvSpPr>
          <p:nvPr>
            <p:ph idx="4294967295"/>
          </p:nvPr>
        </p:nvSpPr>
        <p:spPr>
          <a:xfrm>
            <a:off x="830263" y="1266516"/>
            <a:ext cx="10532281" cy="4495765"/>
          </a:xfrm>
        </p:spPr>
        <p:txBody>
          <a:bodyPr/>
          <a:lstStyle/>
          <a:p>
            <a:r>
              <a:rPr lang="en-US" dirty="0"/>
              <a:t>Lorem ipsum dolor sit amet, consectetuer adipiscing elit. Maecenas porttitor congue massa. </a:t>
            </a:r>
          </a:p>
          <a:p>
            <a:r>
              <a:rPr lang="en-US" dirty="0"/>
              <a:t>Fusce posuere, magna sed pulvinar ultricies, purus lectus malesuada libero, sit amet commodo magna eros quis urna. Nunc viverra imperdiet enim.</a:t>
            </a:r>
          </a:p>
          <a:p>
            <a:r>
              <a:rPr lang="en-US" dirty="0"/>
              <a:t>Fusce est. Vivamus a tellus. Pellentesque habitant morbi tristique senectus et netus et malesuada fames ac turpis egestas. </a:t>
            </a:r>
          </a:p>
          <a:p>
            <a:r>
              <a:rPr lang="en-US" dirty="0"/>
              <a:t>Proin pharetra nonummy pede.</a:t>
            </a:r>
          </a:p>
          <a:p>
            <a:r>
              <a:rPr lang="en-US" dirty="0"/>
              <a:t>Mauris et orci. Aenean nec lorem. </a:t>
            </a:r>
          </a:p>
          <a:p>
            <a:r>
              <a:rPr lang="en-US" dirty="0"/>
              <a:t>In porttitor. Donec laoreet nonummy augue.</a:t>
            </a:r>
          </a:p>
          <a:p>
            <a:endParaRPr lang="ja-JP" altLang="en-US" dirty="0"/>
          </a:p>
        </p:txBody>
      </p:sp>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a:xfrm>
            <a:off x="830269" y="168721"/>
            <a:ext cx="10523531" cy="583800"/>
          </a:xfrm>
        </p:spPr>
        <p:txBody>
          <a:bodyPr>
            <a:normAutofit/>
          </a:bodyPr>
          <a:lstStyle/>
          <a:p>
            <a:r>
              <a:rPr lang="en-US" dirty="0"/>
              <a:t>Title Slide 2</a:t>
            </a:r>
          </a:p>
        </p:txBody>
      </p:sp>
    </p:spTree>
    <p:extLst>
      <p:ext uri="{BB962C8B-B14F-4D97-AF65-F5344CB8AC3E}">
        <p14:creationId xmlns:p14="http://schemas.microsoft.com/office/powerpoint/2010/main" val="2037936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451EBE7-64A3-7E40-8C33-3C01E8EBABD2}"/>
              </a:ext>
            </a:extLst>
          </p:cNvPr>
          <p:cNvSpPr>
            <a:spLocks noGrp="1"/>
          </p:cNvSpPr>
          <p:nvPr>
            <p:ph idx="4294967295"/>
          </p:nvPr>
        </p:nvSpPr>
        <p:spPr>
          <a:xfrm>
            <a:off x="830263" y="1266516"/>
            <a:ext cx="4862614" cy="4495765"/>
          </a:xfrm>
        </p:spPr>
        <p:txBody>
          <a:bodyPr>
            <a:normAutofit/>
          </a:bodyPr>
          <a:lstStyle/>
          <a:p>
            <a:r>
              <a:rPr lang="en-US" dirty="0"/>
              <a:t>Lorem ipsum dolor sit amet, consectetuer adipiscing elit. </a:t>
            </a:r>
          </a:p>
          <a:p>
            <a:r>
              <a:rPr lang="en-US" dirty="0"/>
              <a:t>Maecenas porttitor congue massa. </a:t>
            </a:r>
          </a:p>
          <a:p>
            <a:r>
              <a:rPr lang="en-US" dirty="0"/>
              <a:t>Fusce est. Vivamus a tellus. </a:t>
            </a:r>
          </a:p>
          <a:p>
            <a:r>
              <a:rPr lang="en-US" dirty="0"/>
              <a:t>Pellentesque habitant morbi tristique senectus et netus et malesuada fames ac turpis egestas. </a:t>
            </a:r>
          </a:p>
          <a:p>
            <a:r>
              <a:rPr lang="en-US" dirty="0"/>
              <a:t>Proin pharetra nonummy pede.</a:t>
            </a:r>
          </a:p>
        </p:txBody>
      </p:sp>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p:txBody>
          <a:bodyPr/>
          <a:lstStyle/>
          <a:p>
            <a:r>
              <a:rPr lang="en-US" dirty="0"/>
              <a:t>Title Slide 3</a:t>
            </a:r>
          </a:p>
        </p:txBody>
      </p:sp>
      <p:pic>
        <p:nvPicPr>
          <p:cNvPr id="29" name="Picture Placeholder 28">
            <a:extLst>
              <a:ext uri="{FF2B5EF4-FFF2-40B4-BE49-F238E27FC236}">
                <a16:creationId xmlns:a16="http://schemas.microsoft.com/office/drawing/2014/main" id="{4030AF8A-8228-F343-BEC1-75F9E008905F}"/>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8354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5" descr="A picture containing cable, connector, red">
            <a:extLst>
              <a:ext uri="{FF2B5EF4-FFF2-40B4-BE49-F238E27FC236}">
                <a16:creationId xmlns:a16="http://schemas.microsoft.com/office/drawing/2014/main" id="{62BA7BC3-92EE-1A48-9C9C-3DB49A92B738}"/>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solidFill>
            <a:schemeClr val="bg1"/>
          </a:solidFill>
        </p:spPr>
      </p:pic>
      <p:pic>
        <p:nvPicPr>
          <p:cNvPr id="9" name="Picture 8">
            <a:extLst>
              <a:ext uri="{FF2B5EF4-FFF2-40B4-BE49-F238E27FC236}">
                <a16:creationId xmlns:a16="http://schemas.microsoft.com/office/drawing/2014/main" id="{B2DE8458-290E-F74E-88EF-CC9B0D6267A1}"/>
              </a:ext>
              <a:ext uri="{C183D7F6-B498-43B3-948B-1728B52AA6E4}">
                <adec:decorative xmlns:adec="http://schemas.microsoft.com/office/drawing/2017/decorative" val="1"/>
              </a:ext>
            </a:extLst>
          </p:cNvPr>
          <p:cNvPicPr>
            <a:picLocks noChangeAspect="1"/>
          </p:cNvPicPr>
          <p:nvPr/>
        </p:nvPicPr>
        <p:blipFill rotWithShape="1">
          <a:blip r:embed="rId3" cstate="screen">
            <a:alphaModFix amt="10000"/>
            <a:extLst>
              <a:ext uri="{28A0092B-C50C-407E-A947-70E740481C1C}">
                <a14:useLocalDpi xmlns:a14="http://schemas.microsoft.com/office/drawing/2010/main"/>
              </a:ext>
            </a:extLst>
          </a:blip>
          <a:srcRect r="-5"/>
          <a:stretch/>
        </p:blipFill>
        <p:spPr>
          <a:xfrm>
            <a:off x="4419600" y="1911927"/>
            <a:ext cx="7772400" cy="4946073"/>
          </a:xfrm>
          <a:prstGeom prst="rect">
            <a:avLst/>
          </a:prstGeom>
          <a:solidFill>
            <a:schemeClr val="tx1"/>
          </a:solidFill>
        </p:spPr>
      </p:pic>
      <p:sp>
        <p:nvSpPr>
          <p:cNvPr id="10" name="Right Triangle 9">
            <a:extLst>
              <a:ext uri="{FF2B5EF4-FFF2-40B4-BE49-F238E27FC236}">
                <a16:creationId xmlns:a16="http://schemas.microsoft.com/office/drawing/2014/main" id="{B1537400-0358-1343-B656-C2349896C2B3}"/>
              </a:ext>
              <a:ext uri="{C183D7F6-B498-43B3-948B-1728B52AA6E4}">
                <adec:decorative xmlns:adec="http://schemas.microsoft.com/office/drawing/2017/decorative" val="1"/>
              </a:ext>
            </a:extLst>
          </p:cNvPr>
          <p:cNvSpPr/>
          <p:nvPr/>
        </p:nvSpPr>
        <p:spPr>
          <a:xfrm>
            <a:off x="4404360" y="6070600"/>
            <a:ext cx="848217" cy="787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22">
            <a:extLst>
              <a:ext uri="{FF2B5EF4-FFF2-40B4-BE49-F238E27FC236}">
                <a16:creationId xmlns:a16="http://schemas.microsoft.com/office/drawing/2014/main" id="{B41DA7E1-048D-BF4A-8246-F0AB8C7885A8}"/>
              </a:ext>
              <a:ext uri="{C183D7F6-B498-43B3-948B-1728B52AA6E4}">
                <adec:decorative xmlns:adec="http://schemas.microsoft.com/office/drawing/2017/decorative" val="1"/>
              </a:ext>
            </a:extLst>
          </p:cNvPr>
          <p:cNvSpPr/>
          <p:nvPr/>
        </p:nvSpPr>
        <p:spPr>
          <a:xfrm rot="16200000" flipH="1">
            <a:off x="6150843" y="2338331"/>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6C58813B-26BB-8549-A635-0966C79A0664}"/>
              </a:ext>
              <a:ext uri="{C183D7F6-B498-43B3-948B-1728B52AA6E4}">
                <adec:decorative xmlns:adec="http://schemas.microsoft.com/office/drawing/2017/decorative" val="1"/>
              </a:ext>
            </a:extLst>
          </p:cNvPr>
          <p:cNvSpPr/>
          <p:nvPr/>
        </p:nvSpPr>
        <p:spPr>
          <a:xfrm rot="10800000">
            <a:off x="11361737" y="1896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4" name="Straight Connector 13">
            <a:extLst>
              <a:ext uri="{FF2B5EF4-FFF2-40B4-BE49-F238E27FC236}">
                <a16:creationId xmlns:a16="http://schemas.microsoft.com/office/drawing/2014/main" id="{D4CC38B3-E784-6745-B78F-8AB1641B680E}"/>
              </a:ext>
              <a:ext uri="{C183D7F6-B498-43B3-948B-1728B52AA6E4}">
                <adec:decorative xmlns:adec="http://schemas.microsoft.com/office/drawing/2017/decorative" val="1"/>
              </a:ext>
            </a:extLst>
          </p:cNvPr>
          <p:cNvCxnSpPr>
            <a:cxnSpLocks/>
          </p:cNvCxnSpPr>
          <p:nvPr/>
        </p:nvCxnSpPr>
        <p:spPr>
          <a:xfrm>
            <a:off x="4465264" y="5380271"/>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A75E66-4D82-114E-B2C1-2D90AA8B94E5}"/>
              </a:ext>
              <a:ext uri="{C183D7F6-B498-43B3-948B-1728B52AA6E4}">
                <adec:decorative xmlns:adec="http://schemas.microsoft.com/office/drawing/2017/decorative" val="1"/>
              </a:ext>
            </a:extLst>
          </p:cNvPr>
          <p:cNvCxnSpPr>
            <a:cxnSpLocks/>
          </p:cNvCxnSpPr>
          <p:nvPr/>
        </p:nvCxnSpPr>
        <p:spPr>
          <a:xfrm>
            <a:off x="10796401" y="1874737"/>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Content Placeholder 17">
            <a:extLst>
              <a:ext uri="{FF2B5EF4-FFF2-40B4-BE49-F238E27FC236}">
                <a16:creationId xmlns:a16="http://schemas.microsoft.com/office/drawing/2014/main" id="{F451EBE7-64A3-7E40-8C33-3C01E8EBABD2}"/>
              </a:ext>
            </a:extLst>
          </p:cNvPr>
          <p:cNvSpPr>
            <a:spLocks noGrp="1"/>
          </p:cNvSpPr>
          <p:nvPr>
            <p:ph idx="4294967295"/>
          </p:nvPr>
        </p:nvSpPr>
        <p:spPr>
          <a:xfrm>
            <a:off x="5312209" y="3530253"/>
            <a:ext cx="6049528" cy="2826095"/>
          </a:xfrm>
        </p:spPr>
        <p:txBody>
          <a:bodyPr>
            <a:normAutofit/>
          </a:bodyPr>
          <a:lstStyle/>
          <a:p>
            <a:r>
              <a:rPr lang="en-US" dirty="0"/>
              <a:t>Lorem ipsum dolor sit amet, consectetuer adipiscing elit. </a:t>
            </a:r>
          </a:p>
          <a:p>
            <a:r>
              <a:rPr lang="en-US" dirty="0"/>
              <a:t>Maecenas porttitor congue massa. </a:t>
            </a:r>
          </a:p>
          <a:p>
            <a:r>
              <a:rPr lang="en-US" dirty="0"/>
              <a:t>Fusce posuere, magna sed pulvinar ultricies, purus lectus malesuada libero, sit amet commodo magna eros quis urna. </a:t>
            </a:r>
            <a:endParaRPr lang="ja-JP" altLang="en-US" dirty="0"/>
          </a:p>
        </p:txBody>
      </p:sp>
      <p:sp>
        <p:nvSpPr>
          <p:cNvPr id="11" name="Title 10">
            <a:extLst>
              <a:ext uri="{FF2B5EF4-FFF2-40B4-BE49-F238E27FC236}">
                <a16:creationId xmlns:a16="http://schemas.microsoft.com/office/drawing/2014/main" id="{010FB232-4CB4-C34D-A688-C51B6E7CD2CF}"/>
              </a:ext>
            </a:extLst>
          </p:cNvPr>
          <p:cNvSpPr>
            <a:spLocks noGrp="1"/>
          </p:cNvSpPr>
          <p:nvPr>
            <p:ph type="title"/>
          </p:nvPr>
        </p:nvSpPr>
        <p:spPr/>
        <p:txBody>
          <a:bodyPr/>
          <a:lstStyle/>
          <a:p>
            <a:r>
              <a:rPr lang="en-US" dirty="0"/>
              <a:t>Title Slide 4</a:t>
            </a:r>
          </a:p>
        </p:txBody>
      </p:sp>
    </p:spTree>
    <p:extLst>
      <p:ext uri="{BB962C8B-B14F-4D97-AF65-F5344CB8AC3E}">
        <p14:creationId xmlns:p14="http://schemas.microsoft.com/office/powerpoint/2010/main" val="9404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627AE97-340B-E245-B9C6-A4E8743E1340}"/>
              </a:ext>
            </a:extLst>
          </p:cNvPr>
          <p:cNvSpPr>
            <a:spLocks noGrp="1"/>
          </p:cNvSpPr>
          <p:nvPr>
            <p:ph type="title"/>
          </p:nvPr>
        </p:nvSpPr>
        <p:spPr/>
        <p:txBody>
          <a:bodyPr/>
          <a:lstStyle/>
          <a:p>
            <a:r>
              <a:rPr lang="en-US" altLang="ja-JP" dirty="0"/>
              <a:t>Title Slide 5</a:t>
            </a:r>
          </a:p>
        </p:txBody>
      </p:sp>
      <p:sp>
        <p:nvSpPr>
          <p:cNvPr id="16" name="Content Placeholder 15">
            <a:extLst>
              <a:ext uri="{FF2B5EF4-FFF2-40B4-BE49-F238E27FC236}">
                <a16:creationId xmlns:a16="http://schemas.microsoft.com/office/drawing/2014/main" id="{3017211D-9C44-B641-A078-4EA6FEE3BBF9}"/>
              </a:ext>
            </a:extLst>
          </p:cNvPr>
          <p:cNvSpPr>
            <a:spLocks noGrp="1"/>
          </p:cNvSpPr>
          <p:nvPr>
            <p:ph sz="half" idx="4294967295"/>
          </p:nvPr>
        </p:nvSpPr>
        <p:spPr>
          <a:xfrm>
            <a:off x="838201" y="2474615"/>
            <a:ext cx="4585854" cy="3093953"/>
          </a:xfrm>
        </p:spPr>
        <p:txBody>
          <a:bodyPr>
            <a:normAutofit/>
          </a:bodyPr>
          <a:lstStyle/>
          <a:p>
            <a:r>
              <a:rPr lang="en-US" dirty="0"/>
              <a:t>Lorem ipsum dolor sit amet, consectetuer adipiscing elit. </a:t>
            </a:r>
          </a:p>
          <a:p>
            <a:r>
              <a:rPr lang="en-US" dirty="0"/>
              <a:t>Maecenas porttitor congue massa. </a:t>
            </a:r>
          </a:p>
          <a:p>
            <a:r>
              <a:rPr lang="en-US" dirty="0"/>
              <a:t>Fusce posuere, magna sed pulvinar ultricies, purus lectus malesuada libero, sit amet commodo magna eros quis urna.</a:t>
            </a:r>
          </a:p>
          <a:p>
            <a:endParaRPr lang="ja-JP" altLang="en-US" dirty="0"/>
          </a:p>
        </p:txBody>
      </p:sp>
      <p:sp>
        <p:nvSpPr>
          <p:cNvPr id="15" name="Text Placeholder 14">
            <a:extLst>
              <a:ext uri="{FF2B5EF4-FFF2-40B4-BE49-F238E27FC236}">
                <a16:creationId xmlns:a16="http://schemas.microsoft.com/office/drawing/2014/main" id="{919ADAFC-DC1D-4249-B968-F885B35940C9}"/>
              </a:ext>
            </a:extLst>
          </p:cNvPr>
          <p:cNvSpPr>
            <a:spLocks noGrp="1"/>
          </p:cNvSpPr>
          <p:nvPr>
            <p:ph type="body" idx="1"/>
          </p:nvPr>
        </p:nvSpPr>
        <p:spPr/>
        <p:txBody>
          <a:bodyPr>
            <a:normAutofit/>
          </a:bodyPr>
          <a:lstStyle/>
          <a:p>
            <a:r>
              <a:rPr lang="en-US" dirty="0"/>
              <a:t>Subtitle A</a:t>
            </a:r>
          </a:p>
        </p:txBody>
      </p:sp>
      <p:sp>
        <p:nvSpPr>
          <p:cNvPr id="27" name="Content Placeholder 26">
            <a:extLst>
              <a:ext uri="{FF2B5EF4-FFF2-40B4-BE49-F238E27FC236}">
                <a16:creationId xmlns:a16="http://schemas.microsoft.com/office/drawing/2014/main" id="{78F30852-7324-B342-92E6-181AD0A5705C}"/>
              </a:ext>
            </a:extLst>
          </p:cNvPr>
          <p:cNvSpPr>
            <a:spLocks noGrp="1"/>
          </p:cNvSpPr>
          <p:nvPr>
            <p:ph sz="half" idx="4294967295"/>
          </p:nvPr>
        </p:nvSpPr>
        <p:spPr>
          <a:xfrm>
            <a:off x="6932749" y="2474615"/>
            <a:ext cx="4585854" cy="3093953"/>
          </a:xfrm>
        </p:spPr>
        <p:txBody>
          <a:bodyPr/>
          <a:lstStyle/>
          <a:p>
            <a:r>
              <a:rPr lang="en-US" dirty="0"/>
              <a:t>Lorem ipsum dolor sit amet, consectetuer adipiscing elit. </a:t>
            </a:r>
          </a:p>
          <a:p>
            <a:r>
              <a:rPr lang="en-US" dirty="0"/>
              <a:t>Maecenas porttitor congue massa. </a:t>
            </a:r>
          </a:p>
          <a:p>
            <a:r>
              <a:rPr lang="en-US" dirty="0"/>
              <a:t>Fusce posuere, magna sed pulvinar ultricies, purus lectus malesuada libero, sit amet commodo magna eros quis urna.</a:t>
            </a:r>
          </a:p>
        </p:txBody>
      </p:sp>
      <p:sp>
        <p:nvSpPr>
          <p:cNvPr id="28" name="Text Placeholder 27">
            <a:extLst>
              <a:ext uri="{FF2B5EF4-FFF2-40B4-BE49-F238E27FC236}">
                <a16:creationId xmlns:a16="http://schemas.microsoft.com/office/drawing/2014/main" id="{81ECBBB6-1140-7745-B57A-8FE68E837E23}"/>
              </a:ext>
            </a:extLst>
          </p:cNvPr>
          <p:cNvSpPr>
            <a:spLocks noGrp="1"/>
          </p:cNvSpPr>
          <p:nvPr>
            <p:ph type="body" idx="11"/>
          </p:nvPr>
        </p:nvSpPr>
        <p:spPr/>
        <p:txBody>
          <a:bodyPr>
            <a:normAutofit/>
          </a:bodyPr>
          <a:lstStyle/>
          <a:p>
            <a:r>
              <a:rPr lang="en-US" dirty="0"/>
              <a:t>Subtitle B</a:t>
            </a:r>
          </a:p>
        </p:txBody>
      </p:sp>
    </p:spTree>
    <p:extLst>
      <p:ext uri="{BB962C8B-B14F-4D97-AF65-F5344CB8AC3E}">
        <p14:creationId xmlns:p14="http://schemas.microsoft.com/office/powerpoint/2010/main" val="2076961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6C32-A61A-4511-A893-C906C3EB842B}"/>
              </a:ext>
            </a:extLst>
          </p:cNvPr>
          <p:cNvSpPr>
            <a:spLocks noGrp="1"/>
          </p:cNvSpPr>
          <p:nvPr>
            <p:ph type="title"/>
          </p:nvPr>
        </p:nvSpPr>
        <p:spPr/>
        <p:txBody>
          <a:bodyPr/>
          <a:lstStyle/>
          <a:p>
            <a:r>
              <a:rPr lang="en-US" dirty="0"/>
              <a:t>Title Slide 6</a:t>
            </a:r>
          </a:p>
        </p:txBody>
      </p:sp>
      <p:graphicFrame>
        <p:nvGraphicFramePr>
          <p:cNvPr id="4" name="Content Placeholder 5" descr="Clustered column chart that shows values for three data series in four categories.">
            <a:extLst>
              <a:ext uri="{FF2B5EF4-FFF2-40B4-BE49-F238E27FC236}">
                <a16:creationId xmlns:a16="http://schemas.microsoft.com/office/drawing/2014/main" id="{4EBBAEB0-64A5-4AAB-BD83-8E1FA8262ABA}"/>
              </a:ext>
            </a:extLst>
          </p:cNvPr>
          <p:cNvGraphicFramePr>
            <a:graphicFrameLocks noGrp="1"/>
          </p:cNvGraphicFramePr>
          <p:nvPr>
            <p:ph sz="quarter" idx="10"/>
            <p:extLst>
              <p:ext uri="{D42A27DB-BD31-4B8C-83A1-F6EECF244321}">
                <p14:modId xmlns:p14="http://schemas.microsoft.com/office/powerpoint/2010/main" val="3699278735"/>
              </p:ext>
            </p:extLst>
          </p:nvPr>
        </p:nvGraphicFramePr>
        <p:xfrm>
          <a:off x="830263" y="1473797"/>
          <a:ext cx="10531475" cy="42888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8365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Penny Mordaunt, Minister for Trade</a:t>
            </a:r>
          </a:p>
        </p:txBody>
      </p:sp>
      <p:sp>
        <p:nvSpPr>
          <p:cNvPr id="4" name="TextBox 3">
            <a:extLst>
              <a:ext uri="{FF2B5EF4-FFF2-40B4-BE49-F238E27FC236}">
                <a16:creationId xmlns:a16="http://schemas.microsoft.com/office/drawing/2014/main" id="{80C78D97-D9EE-1859-B7FF-E3ABB6FA8569}"/>
              </a:ext>
            </a:extLst>
          </p:cNvPr>
          <p:cNvSpPr txBox="1"/>
          <p:nvPr/>
        </p:nvSpPr>
        <p:spPr>
          <a:xfrm>
            <a:off x="1287262" y="3721964"/>
            <a:ext cx="9765437" cy="2862322"/>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According to </a:t>
            </a:r>
            <a:r>
              <a:rPr lang="en-US" dirty="0">
                <a:solidFill>
                  <a:schemeClr val="bg1"/>
                </a:solidFill>
                <a:hlinkClick r:id="rId2"/>
              </a:rPr>
              <a:t>The Duran</a:t>
            </a:r>
            <a:r>
              <a:rPr lang="en-US" dirty="0">
                <a:solidFill>
                  <a:schemeClr val="bg1"/>
                </a:solidFill>
              </a:rPr>
              <a:t> Analyst Alexander </a:t>
            </a:r>
            <a:r>
              <a:rPr lang="en-US" dirty="0" err="1">
                <a:solidFill>
                  <a:schemeClr val="bg1"/>
                </a:solidFill>
              </a:rPr>
              <a:t>Mercouris</a:t>
            </a:r>
            <a:r>
              <a:rPr lang="en-US" dirty="0">
                <a:solidFill>
                  <a:schemeClr val="bg1"/>
                </a:solidFill>
              </a:rPr>
              <a:t>, the font runner for Prime Minister is Penny Mordaunt, MP for Portsmouth North. She has a B.A. from the University of Reading majoring in Philosophy. Her background is in the Royal Navy and in politics... No business, engineering, or academic background. </a:t>
            </a:r>
          </a:p>
          <a:p>
            <a:endParaRPr lang="en-US" dirty="0">
              <a:solidFill>
                <a:schemeClr val="bg1"/>
              </a:solidFill>
            </a:endParaRPr>
          </a:p>
          <a:p>
            <a:r>
              <a:rPr lang="en-US" dirty="0">
                <a:solidFill>
                  <a:schemeClr val="bg1"/>
                </a:solidFill>
              </a:rPr>
              <a:t>She was Secretary of State for Defense in the Theresa May Administration but was “sacked” when Boris Johnson took over. She would remain on the “back benches” for a year before she became Minister of State for Trade Policy in the Boris Johnson Administration. </a:t>
            </a:r>
          </a:p>
        </p:txBody>
      </p:sp>
      <p:pic>
        <p:nvPicPr>
          <p:cNvPr id="6" name="Picture 5">
            <a:extLst>
              <a:ext uri="{FF2B5EF4-FFF2-40B4-BE49-F238E27FC236}">
                <a16:creationId xmlns:a16="http://schemas.microsoft.com/office/drawing/2014/main" id="{9EF49AE5-A99A-289B-C46A-9693A521A86A}"/>
              </a:ext>
            </a:extLst>
          </p:cNvPr>
          <p:cNvPicPr>
            <a:picLocks noChangeAspect="1"/>
          </p:cNvPicPr>
          <p:nvPr/>
        </p:nvPicPr>
        <p:blipFill>
          <a:blip r:embed="rId3"/>
          <a:stretch>
            <a:fillRect/>
          </a:stretch>
        </p:blipFill>
        <p:spPr>
          <a:xfrm>
            <a:off x="1355325" y="1353215"/>
            <a:ext cx="2389082" cy="2308324"/>
          </a:xfrm>
          <a:prstGeom prst="rect">
            <a:avLst/>
          </a:prstGeom>
        </p:spPr>
      </p:pic>
      <p:pic>
        <p:nvPicPr>
          <p:cNvPr id="8" name="Picture 7">
            <a:extLst>
              <a:ext uri="{FF2B5EF4-FFF2-40B4-BE49-F238E27FC236}">
                <a16:creationId xmlns:a16="http://schemas.microsoft.com/office/drawing/2014/main" id="{EEB1D15F-51B8-4DF8-275F-A57CFC895D8F}"/>
              </a:ext>
            </a:extLst>
          </p:cNvPr>
          <p:cNvPicPr>
            <a:picLocks noChangeAspect="1"/>
          </p:cNvPicPr>
          <p:nvPr/>
        </p:nvPicPr>
        <p:blipFill>
          <a:blip r:embed="rId4"/>
          <a:stretch>
            <a:fillRect/>
          </a:stretch>
        </p:blipFill>
        <p:spPr>
          <a:xfrm>
            <a:off x="3502891" y="1414971"/>
            <a:ext cx="2095500" cy="704850"/>
          </a:xfrm>
          <a:prstGeom prst="rect">
            <a:avLst/>
          </a:prstGeom>
        </p:spPr>
      </p:pic>
      <p:pic>
        <p:nvPicPr>
          <p:cNvPr id="7" name="Picture 6">
            <a:extLst>
              <a:ext uri="{FF2B5EF4-FFF2-40B4-BE49-F238E27FC236}">
                <a16:creationId xmlns:a16="http://schemas.microsoft.com/office/drawing/2014/main" id="{7D92349C-B19B-1D29-9B4B-785E4C9F99E0}"/>
              </a:ext>
            </a:extLst>
          </p:cNvPr>
          <p:cNvPicPr>
            <a:picLocks noChangeAspect="1"/>
          </p:cNvPicPr>
          <p:nvPr/>
        </p:nvPicPr>
        <p:blipFill>
          <a:blip r:embed="rId5"/>
          <a:stretch>
            <a:fillRect/>
          </a:stretch>
        </p:blipFill>
        <p:spPr>
          <a:xfrm>
            <a:off x="8447595" y="1097733"/>
            <a:ext cx="2095500" cy="2790825"/>
          </a:xfrm>
          <a:prstGeom prst="rect">
            <a:avLst/>
          </a:prstGeom>
        </p:spPr>
      </p:pic>
      <p:pic>
        <p:nvPicPr>
          <p:cNvPr id="9" name="Picture 8">
            <a:extLst>
              <a:ext uri="{FF2B5EF4-FFF2-40B4-BE49-F238E27FC236}">
                <a16:creationId xmlns:a16="http://schemas.microsoft.com/office/drawing/2014/main" id="{9DDFF7A2-6708-84EA-CB5C-F664B59F178F}"/>
              </a:ext>
            </a:extLst>
          </p:cNvPr>
          <p:cNvPicPr>
            <a:picLocks noChangeAspect="1"/>
          </p:cNvPicPr>
          <p:nvPr/>
        </p:nvPicPr>
        <p:blipFill>
          <a:blip r:embed="rId6"/>
          <a:stretch>
            <a:fillRect/>
          </a:stretch>
        </p:blipFill>
        <p:spPr>
          <a:xfrm>
            <a:off x="5814873" y="1353215"/>
            <a:ext cx="2381250" cy="1914525"/>
          </a:xfrm>
          <a:prstGeom prst="rect">
            <a:avLst/>
          </a:prstGeom>
        </p:spPr>
      </p:pic>
    </p:spTree>
    <p:extLst>
      <p:ext uri="{BB962C8B-B14F-4D97-AF65-F5344CB8AC3E}">
        <p14:creationId xmlns:p14="http://schemas.microsoft.com/office/powerpoint/2010/main" val="419401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Liz Truss</a:t>
            </a:r>
          </a:p>
        </p:txBody>
      </p:sp>
      <p:sp>
        <p:nvSpPr>
          <p:cNvPr id="4" name="TextBox 3">
            <a:extLst>
              <a:ext uri="{FF2B5EF4-FFF2-40B4-BE49-F238E27FC236}">
                <a16:creationId xmlns:a16="http://schemas.microsoft.com/office/drawing/2014/main" id="{80C78D97-D9EE-1859-B7FF-E3ABB6FA8569}"/>
              </a:ext>
            </a:extLst>
          </p:cNvPr>
          <p:cNvSpPr txBox="1"/>
          <p:nvPr/>
        </p:nvSpPr>
        <p:spPr>
          <a:xfrm>
            <a:off x="1287262" y="4251073"/>
            <a:ext cx="9765437" cy="2308324"/>
          </a:xfrm>
          <a:prstGeom prst="rect">
            <a:avLst/>
          </a:prstGeom>
          <a:noFill/>
        </p:spPr>
        <p:txBody>
          <a:bodyPr wrap="square" rtlCol="0">
            <a:spAutoFit/>
          </a:bodyPr>
          <a:lstStyle/>
          <a:p>
            <a:r>
              <a:rPr lang="en-US" sz="1600" dirty="0">
                <a:solidFill>
                  <a:schemeClr val="bg1"/>
                </a:solidFill>
              </a:rPr>
              <a:t>Liz Truss is the UK Foreign Secretary. She has a B.A. from Merton College, Oxford “reading” Philosophy, Political Science, and Economics. She worked for Royal Dutch Shell as a Management Accountant and for Cable &amp; Wireless, a telecom company.</a:t>
            </a:r>
          </a:p>
          <a:p>
            <a:endParaRPr lang="en-US" sz="1600" dirty="0">
              <a:solidFill>
                <a:schemeClr val="bg1"/>
              </a:solidFill>
            </a:endParaRPr>
          </a:p>
          <a:p>
            <a:r>
              <a:rPr lang="en-US" sz="1600" dirty="0">
                <a:solidFill>
                  <a:schemeClr val="bg1"/>
                </a:solidFill>
              </a:rPr>
              <a:t>She has lobbied for higher educational standards, complaining that school pupils are being “mis-sold” easy, low-value subjects to boost school results.</a:t>
            </a:r>
          </a:p>
          <a:p>
            <a:endParaRPr lang="en-US" sz="1600" dirty="0">
              <a:solidFill>
                <a:schemeClr val="bg1"/>
              </a:solidFill>
            </a:endParaRPr>
          </a:p>
          <a:p>
            <a:r>
              <a:rPr lang="en-US" sz="1600" dirty="0">
                <a:solidFill>
                  <a:schemeClr val="bg1"/>
                </a:solidFill>
              </a:rPr>
              <a:t>When the Russo-Ukraine War started, Truss vowed to </a:t>
            </a:r>
            <a:r>
              <a:rPr lang="en-US" sz="1600" dirty="0">
                <a:solidFill>
                  <a:schemeClr val="bg1"/>
                </a:solidFill>
                <a:hlinkClick r:id="rId2"/>
              </a:rPr>
              <a:t>“Defeat Russia”</a:t>
            </a:r>
            <a:r>
              <a:rPr lang="en-US" sz="1600" dirty="0">
                <a:solidFill>
                  <a:schemeClr val="bg1"/>
                </a:solidFill>
              </a:rPr>
              <a:t> if she is elected as the next leader of Great Britain. </a:t>
            </a:r>
          </a:p>
        </p:txBody>
      </p:sp>
      <p:pic>
        <p:nvPicPr>
          <p:cNvPr id="6" name="Picture 5">
            <a:extLst>
              <a:ext uri="{FF2B5EF4-FFF2-40B4-BE49-F238E27FC236}">
                <a16:creationId xmlns:a16="http://schemas.microsoft.com/office/drawing/2014/main" id="{D71C267E-592F-7298-DEA1-7F5C39A90086}"/>
              </a:ext>
            </a:extLst>
          </p:cNvPr>
          <p:cNvPicPr>
            <a:picLocks noChangeAspect="1"/>
          </p:cNvPicPr>
          <p:nvPr/>
        </p:nvPicPr>
        <p:blipFill>
          <a:blip r:embed="rId3"/>
          <a:stretch>
            <a:fillRect/>
          </a:stretch>
        </p:blipFill>
        <p:spPr>
          <a:xfrm>
            <a:off x="914400" y="1239534"/>
            <a:ext cx="3624802" cy="2718602"/>
          </a:xfrm>
          <a:prstGeom prst="rect">
            <a:avLst/>
          </a:prstGeom>
        </p:spPr>
      </p:pic>
      <p:sp>
        <p:nvSpPr>
          <p:cNvPr id="7" name="TextBox 6">
            <a:extLst>
              <a:ext uri="{FF2B5EF4-FFF2-40B4-BE49-F238E27FC236}">
                <a16:creationId xmlns:a16="http://schemas.microsoft.com/office/drawing/2014/main" id="{009DCE57-D829-C052-190D-96F321B68328}"/>
              </a:ext>
            </a:extLst>
          </p:cNvPr>
          <p:cNvSpPr txBox="1"/>
          <p:nvPr/>
        </p:nvSpPr>
        <p:spPr>
          <a:xfrm>
            <a:off x="1723625" y="3958136"/>
            <a:ext cx="2928276" cy="530915"/>
          </a:xfrm>
          <a:prstGeom prst="rect">
            <a:avLst/>
          </a:prstGeom>
          <a:noFill/>
        </p:spPr>
        <p:txBody>
          <a:bodyPr wrap="square" rtlCol="0">
            <a:spAutoFit/>
          </a:bodyPr>
          <a:lstStyle/>
          <a:p>
            <a:pPr algn="ctr"/>
            <a:r>
              <a:rPr lang="en-US" sz="1000" dirty="0">
                <a:solidFill>
                  <a:schemeClr val="bg2"/>
                </a:solidFill>
              </a:rPr>
              <a:t>Leon Neal / Getty Images / Getty Images</a:t>
            </a:r>
          </a:p>
          <a:p>
            <a:pPr algn="ctr"/>
            <a:endParaRPr lang="en-US" dirty="0">
              <a:solidFill>
                <a:schemeClr val="bg2"/>
              </a:solidFill>
            </a:endParaRPr>
          </a:p>
        </p:txBody>
      </p:sp>
      <p:pic>
        <p:nvPicPr>
          <p:cNvPr id="8" name="Picture 7">
            <a:extLst>
              <a:ext uri="{FF2B5EF4-FFF2-40B4-BE49-F238E27FC236}">
                <a16:creationId xmlns:a16="http://schemas.microsoft.com/office/drawing/2014/main" id="{E7A52C50-C5EA-E26F-CEEC-351810AE0964}"/>
              </a:ext>
            </a:extLst>
          </p:cNvPr>
          <p:cNvPicPr>
            <a:picLocks noChangeAspect="1"/>
          </p:cNvPicPr>
          <p:nvPr/>
        </p:nvPicPr>
        <p:blipFill>
          <a:blip r:embed="rId4"/>
          <a:stretch>
            <a:fillRect/>
          </a:stretch>
        </p:blipFill>
        <p:spPr>
          <a:xfrm>
            <a:off x="4884963" y="1239534"/>
            <a:ext cx="2767837" cy="1845224"/>
          </a:xfrm>
          <a:prstGeom prst="rect">
            <a:avLst/>
          </a:prstGeom>
        </p:spPr>
      </p:pic>
      <p:pic>
        <p:nvPicPr>
          <p:cNvPr id="9" name="Picture 8">
            <a:extLst>
              <a:ext uri="{FF2B5EF4-FFF2-40B4-BE49-F238E27FC236}">
                <a16:creationId xmlns:a16="http://schemas.microsoft.com/office/drawing/2014/main" id="{863012B3-1AFD-CDCE-27B9-25325E86C0BE}"/>
              </a:ext>
            </a:extLst>
          </p:cNvPr>
          <p:cNvPicPr>
            <a:picLocks noChangeAspect="1"/>
          </p:cNvPicPr>
          <p:nvPr/>
        </p:nvPicPr>
        <p:blipFill>
          <a:blip r:embed="rId5"/>
          <a:stretch>
            <a:fillRect/>
          </a:stretch>
        </p:blipFill>
        <p:spPr>
          <a:xfrm>
            <a:off x="7879407" y="1239534"/>
            <a:ext cx="2467617" cy="2285630"/>
          </a:xfrm>
          <a:prstGeom prst="rect">
            <a:avLst/>
          </a:prstGeom>
        </p:spPr>
      </p:pic>
      <p:pic>
        <p:nvPicPr>
          <p:cNvPr id="10" name="Picture 9">
            <a:extLst>
              <a:ext uri="{FF2B5EF4-FFF2-40B4-BE49-F238E27FC236}">
                <a16:creationId xmlns:a16="http://schemas.microsoft.com/office/drawing/2014/main" id="{A440D1A7-EC3B-EFE8-366E-F0697F019419}"/>
              </a:ext>
            </a:extLst>
          </p:cNvPr>
          <p:cNvPicPr>
            <a:picLocks noChangeAspect="1"/>
          </p:cNvPicPr>
          <p:nvPr/>
        </p:nvPicPr>
        <p:blipFill>
          <a:blip r:embed="rId6"/>
          <a:stretch>
            <a:fillRect/>
          </a:stretch>
        </p:blipFill>
        <p:spPr>
          <a:xfrm>
            <a:off x="5348427" y="3158036"/>
            <a:ext cx="2095500" cy="800100"/>
          </a:xfrm>
          <a:prstGeom prst="rect">
            <a:avLst/>
          </a:prstGeom>
        </p:spPr>
      </p:pic>
    </p:spTree>
    <p:extLst>
      <p:ext uri="{BB962C8B-B14F-4D97-AF65-F5344CB8AC3E}">
        <p14:creationId xmlns:p14="http://schemas.microsoft.com/office/powerpoint/2010/main" val="368700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Rishi Sunak, MP for Richmond (</a:t>
            </a:r>
            <a:r>
              <a:rPr lang="en-US" sz="4000" dirty="0" err="1"/>
              <a:t>Yorks</a:t>
            </a:r>
            <a:r>
              <a:rPr lang="en-US" sz="4000" dirty="0"/>
              <a:t>)</a:t>
            </a:r>
          </a:p>
        </p:txBody>
      </p:sp>
      <p:pic>
        <p:nvPicPr>
          <p:cNvPr id="2" name="Picture 1">
            <a:extLst>
              <a:ext uri="{FF2B5EF4-FFF2-40B4-BE49-F238E27FC236}">
                <a16:creationId xmlns:a16="http://schemas.microsoft.com/office/drawing/2014/main" id="{3C563D3E-4D65-0217-1B47-54E6615F01A8}"/>
              </a:ext>
            </a:extLst>
          </p:cNvPr>
          <p:cNvPicPr>
            <a:picLocks noChangeAspect="1"/>
          </p:cNvPicPr>
          <p:nvPr/>
        </p:nvPicPr>
        <p:blipFill>
          <a:blip r:embed="rId2"/>
          <a:stretch>
            <a:fillRect/>
          </a:stretch>
        </p:blipFill>
        <p:spPr>
          <a:xfrm>
            <a:off x="385360" y="1074198"/>
            <a:ext cx="3502578" cy="2278786"/>
          </a:xfrm>
          <a:prstGeom prst="rect">
            <a:avLst/>
          </a:prstGeom>
        </p:spPr>
      </p:pic>
      <p:pic>
        <p:nvPicPr>
          <p:cNvPr id="3" name="Picture 2">
            <a:extLst>
              <a:ext uri="{FF2B5EF4-FFF2-40B4-BE49-F238E27FC236}">
                <a16:creationId xmlns:a16="http://schemas.microsoft.com/office/drawing/2014/main" id="{4BF07A75-D85A-7A22-73B3-2D43BBCAFC58}"/>
              </a:ext>
            </a:extLst>
          </p:cNvPr>
          <p:cNvPicPr>
            <a:picLocks noChangeAspect="1"/>
          </p:cNvPicPr>
          <p:nvPr/>
        </p:nvPicPr>
        <p:blipFill>
          <a:blip r:embed="rId3"/>
          <a:stretch>
            <a:fillRect/>
          </a:stretch>
        </p:blipFill>
        <p:spPr>
          <a:xfrm>
            <a:off x="4118291" y="1074198"/>
            <a:ext cx="3502577" cy="2278785"/>
          </a:xfrm>
          <a:prstGeom prst="rect">
            <a:avLst/>
          </a:prstGeom>
        </p:spPr>
      </p:pic>
      <p:pic>
        <p:nvPicPr>
          <p:cNvPr id="5" name="Picture 4">
            <a:extLst>
              <a:ext uri="{FF2B5EF4-FFF2-40B4-BE49-F238E27FC236}">
                <a16:creationId xmlns:a16="http://schemas.microsoft.com/office/drawing/2014/main" id="{BB7A714C-CC14-C5E2-391B-4253EA211C86}"/>
              </a:ext>
            </a:extLst>
          </p:cNvPr>
          <p:cNvPicPr>
            <a:picLocks noChangeAspect="1"/>
          </p:cNvPicPr>
          <p:nvPr/>
        </p:nvPicPr>
        <p:blipFill>
          <a:blip r:embed="rId4"/>
          <a:stretch>
            <a:fillRect/>
          </a:stretch>
        </p:blipFill>
        <p:spPr>
          <a:xfrm>
            <a:off x="7851223" y="1074198"/>
            <a:ext cx="3502576" cy="2278784"/>
          </a:xfrm>
          <a:prstGeom prst="rect">
            <a:avLst/>
          </a:prstGeom>
        </p:spPr>
      </p:pic>
      <p:sp>
        <p:nvSpPr>
          <p:cNvPr id="10" name="TextBox 9">
            <a:extLst>
              <a:ext uri="{FF2B5EF4-FFF2-40B4-BE49-F238E27FC236}">
                <a16:creationId xmlns:a16="http://schemas.microsoft.com/office/drawing/2014/main" id="{2C3F8566-CC0B-05DB-9B71-CB49F3160C28}"/>
              </a:ext>
            </a:extLst>
          </p:cNvPr>
          <p:cNvSpPr txBox="1"/>
          <p:nvPr/>
        </p:nvSpPr>
        <p:spPr>
          <a:xfrm>
            <a:off x="1145220" y="3474685"/>
            <a:ext cx="8025414" cy="3139321"/>
          </a:xfrm>
          <a:prstGeom prst="rect">
            <a:avLst/>
          </a:prstGeom>
          <a:noFill/>
        </p:spPr>
        <p:txBody>
          <a:bodyPr wrap="square" rtlCol="0">
            <a:spAutoFit/>
          </a:bodyPr>
          <a:lstStyle/>
          <a:p>
            <a:r>
              <a:rPr lang="en-US" sz="1600" dirty="0">
                <a:solidFill>
                  <a:schemeClr val="bg2"/>
                </a:solidFill>
              </a:rPr>
              <a:t>Rishi Sunak had a Kenyan Father and a Tanzanian mother. He was educated at Winchester College, but got his B.A. at Lincoln College, Oxford and an M.B.A. from Stanford University.</a:t>
            </a:r>
          </a:p>
          <a:p>
            <a:endParaRPr lang="en-US" sz="1600" dirty="0">
              <a:solidFill>
                <a:schemeClr val="bg2"/>
              </a:solidFill>
            </a:endParaRPr>
          </a:p>
          <a:p>
            <a:r>
              <a:rPr lang="en-US" sz="1600" dirty="0">
                <a:solidFill>
                  <a:schemeClr val="bg2"/>
                </a:solidFill>
              </a:rPr>
              <a:t>He worked for Goldman Sachs [NYSE: GS] between 2001 and 2004, then worked for a hedge funds for several years before entered Parliament in 2014. He was appointed Chancellor of the Exchequer in 2020 and stayed there until this year when he was part of the mass resignations that preceded the resignation of Boris Johnson.</a:t>
            </a:r>
          </a:p>
          <a:p>
            <a:endParaRPr lang="en-US" sz="1600" dirty="0">
              <a:solidFill>
                <a:schemeClr val="bg2"/>
              </a:solidFill>
            </a:endParaRPr>
          </a:p>
          <a:p>
            <a:r>
              <a:rPr lang="en-US" sz="1600" dirty="0">
                <a:solidFill>
                  <a:schemeClr val="bg2"/>
                </a:solidFill>
              </a:rPr>
              <a:t>Sunak is Hindu and takes his oaths on the </a:t>
            </a:r>
            <a:r>
              <a:rPr lang="en-US" sz="1600" i="1" dirty="0">
                <a:solidFill>
                  <a:schemeClr val="bg2"/>
                </a:solidFill>
              </a:rPr>
              <a:t>Bhagavad Gita</a:t>
            </a:r>
            <a:r>
              <a:rPr lang="en-US" sz="1600" dirty="0">
                <a:solidFill>
                  <a:schemeClr val="bg2"/>
                </a:solidFill>
              </a:rPr>
              <a:t>, the holy book of Hinduism.</a:t>
            </a:r>
          </a:p>
        </p:txBody>
      </p:sp>
      <p:pic>
        <p:nvPicPr>
          <p:cNvPr id="11" name="Picture 10">
            <a:extLst>
              <a:ext uri="{FF2B5EF4-FFF2-40B4-BE49-F238E27FC236}">
                <a16:creationId xmlns:a16="http://schemas.microsoft.com/office/drawing/2014/main" id="{D73FB430-0A6B-5AB9-1304-8BAE329FD5DB}"/>
              </a:ext>
            </a:extLst>
          </p:cNvPr>
          <p:cNvPicPr>
            <a:picLocks noChangeAspect="1"/>
          </p:cNvPicPr>
          <p:nvPr/>
        </p:nvPicPr>
        <p:blipFill>
          <a:blip r:embed="rId5"/>
          <a:stretch>
            <a:fillRect/>
          </a:stretch>
        </p:blipFill>
        <p:spPr>
          <a:xfrm>
            <a:off x="9323403" y="3456189"/>
            <a:ext cx="2439510" cy="1251469"/>
          </a:xfrm>
          <a:prstGeom prst="rect">
            <a:avLst/>
          </a:prstGeom>
        </p:spPr>
      </p:pic>
      <p:pic>
        <p:nvPicPr>
          <p:cNvPr id="12" name="Picture 11">
            <a:extLst>
              <a:ext uri="{FF2B5EF4-FFF2-40B4-BE49-F238E27FC236}">
                <a16:creationId xmlns:a16="http://schemas.microsoft.com/office/drawing/2014/main" id="{67149023-86CF-25D1-644A-8028F993E3BF}"/>
              </a:ext>
            </a:extLst>
          </p:cNvPr>
          <p:cNvPicPr>
            <a:picLocks noChangeAspect="1"/>
          </p:cNvPicPr>
          <p:nvPr/>
        </p:nvPicPr>
        <p:blipFill>
          <a:blip r:embed="rId6"/>
          <a:stretch>
            <a:fillRect/>
          </a:stretch>
        </p:blipFill>
        <p:spPr>
          <a:xfrm>
            <a:off x="9470438" y="4773965"/>
            <a:ext cx="2145440" cy="1609080"/>
          </a:xfrm>
          <a:prstGeom prst="rect">
            <a:avLst/>
          </a:prstGeom>
        </p:spPr>
      </p:pic>
      <p:pic>
        <p:nvPicPr>
          <p:cNvPr id="14" name="Picture 13">
            <a:extLst>
              <a:ext uri="{FF2B5EF4-FFF2-40B4-BE49-F238E27FC236}">
                <a16:creationId xmlns:a16="http://schemas.microsoft.com/office/drawing/2014/main" id="{92BC6EC9-A3D8-5643-14F8-574A9B776FCF}"/>
              </a:ext>
            </a:extLst>
          </p:cNvPr>
          <p:cNvPicPr>
            <a:picLocks noChangeAspect="1"/>
          </p:cNvPicPr>
          <p:nvPr/>
        </p:nvPicPr>
        <p:blipFill>
          <a:blip r:embed="rId7"/>
          <a:stretch>
            <a:fillRect/>
          </a:stretch>
        </p:blipFill>
        <p:spPr>
          <a:xfrm>
            <a:off x="255788" y="4637821"/>
            <a:ext cx="813047" cy="813047"/>
          </a:xfrm>
          <a:prstGeom prst="rect">
            <a:avLst/>
          </a:prstGeom>
        </p:spPr>
      </p:pic>
    </p:spTree>
    <p:extLst>
      <p:ext uri="{BB962C8B-B14F-4D97-AF65-F5344CB8AC3E}">
        <p14:creationId xmlns:p14="http://schemas.microsoft.com/office/powerpoint/2010/main" val="102446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830270" y="168721"/>
            <a:ext cx="8221368" cy="583800"/>
          </a:xfrm>
        </p:spPr>
        <p:txBody>
          <a:bodyPr/>
          <a:lstStyle/>
          <a:p>
            <a:pPr algn="ctr"/>
            <a:r>
              <a:rPr lang="en-US" sz="3600" dirty="0"/>
              <a:t>Farmers Strikes in Europe</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4"/>
            <a:ext cx="7522700" cy="5338161"/>
          </a:xfrm>
        </p:spPr>
        <p:txBody>
          <a:bodyPr>
            <a:normAutofit fontScale="92500"/>
          </a:bodyPr>
          <a:lstStyle/>
          <a:p>
            <a:r>
              <a:rPr lang="en-US" sz="2400" spc="-40" dirty="0"/>
              <a:t>Starting in The Netherlands, farmers have taken to the highways to protest high fuel prices and overly restrictive governmental regulations that have come about thanks to the policies of the Green Party.</a:t>
            </a:r>
          </a:p>
          <a:p>
            <a:pPr lvl="1"/>
            <a:r>
              <a:rPr lang="en-US" sz="1900" spc="-40" dirty="0"/>
              <a:t>The Protests have now spread to Germany, France, and other countries. Even Argentina has joined in the protests.</a:t>
            </a:r>
          </a:p>
          <a:p>
            <a:pPr lvl="1"/>
            <a:r>
              <a:rPr lang="en-US" sz="1900" spc="-40" dirty="0"/>
              <a:t>Many of these protests have gotten violent.</a:t>
            </a:r>
          </a:p>
          <a:p>
            <a:pPr lvl="2"/>
            <a:r>
              <a:rPr lang="en-US" sz="1700" i="1" spc="-40" dirty="0"/>
              <a:t>e.g.</a:t>
            </a:r>
            <a:r>
              <a:rPr lang="en-US" sz="1700" spc="-40" dirty="0"/>
              <a:t>, the Bill and Melinda Gates Foundation supermarket in the Netherlands that sold “fake meat” was burned to the ground.</a:t>
            </a:r>
          </a:p>
        </p:txBody>
      </p:sp>
      <p:pic>
        <p:nvPicPr>
          <p:cNvPr id="4" name="Picture 3">
            <a:extLst>
              <a:ext uri="{FF2B5EF4-FFF2-40B4-BE49-F238E27FC236}">
                <a16:creationId xmlns:a16="http://schemas.microsoft.com/office/drawing/2014/main" id="{26758188-BD1A-85DE-2D92-B9F702559F2C}"/>
              </a:ext>
            </a:extLst>
          </p:cNvPr>
          <p:cNvPicPr>
            <a:picLocks noChangeAspect="1"/>
          </p:cNvPicPr>
          <p:nvPr/>
        </p:nvPicPr>
        <p:blipFill>
          <a:blip r:embed="rId4"/>
          <a:stretch>
            <a:fillRect/>
          </a:stretch>
        </p:blipFill>
        <p:spPr>
          <a:xfrm>
            <a:off x="8728364" y="4146033"/>
            <a:ext cx="3481798" cy="2322466"/>
          </a:xfrm>
          <a:prstGeom prst="rect">
            <a:avLst/>
          </a:prstGeom>
        </p:spPr>
      </p:pic>
      <p:pic>
        <p:nvPicPr>
          <p:cNvPr id="5" name="Netherlands Fire100">
            <a:hlinkClick r:id="" action="ppaction://media"/>
            <a:extLst>
              <a:ext uri="{FF2B5EF4-FFF2-40B4-BE49-F238E27FC236}">
                <a16:creationId xmlns:a16="http://schemas.microsoft.com/office/drawing/2014/main" id="{40DFE838-AAAE-35F4-BE3C-CB56F2CFB5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28364" y="0"/>
            <a:ext cx="3481798" cy="4121570"/>
          </a:xfrm>
          <a:prstGeom prst="rect">
            <a:avLst/>
          </a:prstGeom>
        </p:spPr>
      </p:pic>
    </p:spTree>
    <p:extLst>
      <p:ext uri="{BB962C8B-B14F-4D97-AF65-F5344CB8AC3E}">
        <p14:creationId xmlns:p14="http://schemas.microsoft.com/office/powerpoint/2010/main" val="230752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Breaking News</a:t>
            </a:r>
          </a:p>
        </p:txBody>
      </p:sp>
      <p:pic>
        <p:nvPicPr>
          <p:cNvPr id="6" name="Dutch_Farmers100">
            <a:hlinkClick r:id="" action="ppaction://media"/>
            <a:extLst>
              <a:ext uri="{FF2B5EF4-FFF2-40B4-BE49-F238E27FC236}">
                <a16:creationId xmlns:a16="http://schemas.microsoft.com/office/drawing/2014/main" id="{22B47AA9-FE96-BD44-0E0B-F0DBC5273100}"/>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509713" y="1270000"/>
            <a:ext cx="8574087" cy="4822825"/>
          </a:xfrm>
        </p:spPr>
      </p:pic>
    </p:spTree>
    <p:extLst>
      <p:ext uri="{BB962C8B-B14F-4D97-AF65-F5344CB8AC3E}">
        <p14:creationId xmlns:p14="http://schemas.microsoft.com/office/powerpoint/2010/main" val="220624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Bold Tech">
  <a:themeElements>
    <a:clrScheme name="16x9">
      <a:dk1>
        <a:srgbClr val="000000"/>
      </a:dk1>
      <a:lt1>
        <a:srgbClr val="FFFFFF"/>
      </a:lt1>
      <a:dk2>
        <a:srgbClr val="121312"/>
      </a:dk2>
      <a:lt2>
        <a:srgbClr val="FFFFFF"/>
      </a:lt2>
      <a:accent1>
        <a:srgbClr val="EE4036"/>
      </a:accent1>
      <a:accent2>
        <a:srgbClr val="121312"/>
      </a:accent2>
      <a:accent3>
        <a:srgbClr val="A5A5A5"/>
      </a:accent3>
      <a:accent4>
        <a:srgbClr val="252625"/>
      </a:accent4>
      <a:accent5>
        <a:srgbClr val="F1F5F5"/>
      </a:accent5>
      <a:accent6>
        <a:srgbClr val="FAFFFF"/>
      </a:accent6>
      <a:hlink>
        <a:srgbClr val="EE4036"/>
      </a:hlink>
      <a:folHlink>
        <a:srgbClr val="EE4036"/>
      </a:folHlink>
    </a:clrScheme>
    <a:fontScheme name="Custom 44">
      <a:majorFont>
        <a:latin typeface="MingLiU"/>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6422304-17E9-4530-8D08-4F277CB64269}" vid="{BCE6A17A-B98D-492A-82B2-0A1B35876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Asian design presentation</Template>
  <TotalTime>2299</TotalTime>
  <Words>4293</Words>
  <Application>Microsoft Office PowerPoint</Application>
  <PresentationFormat>Widescreen</PresentationFormat>
  <Paragraphs>359</Paragraphs>
  <Slides>48</Slides>
  <Notes>3</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Meiryo UI</vt:lpstr>
      <vt:lpstr>MingLiU</vt:lpstr>
      <vt:lpstr>Arial</vt:lpstr>
      <vt:lpstr>Calibri</vt:lpstr>
      <vt:lpstr>Bold Tech</vt:lpstr>
      <vt:lpstr>The Second Horse of the Apocalypse - Inflation</vt:lpstr>
      <vt:lpstr>Updates</vt:lpstr>
      <vt:lpstr>Interesting Report on Health Care</vt:lpstr>
      <vt:lpstr>Replacement Prime Minister Candidates</vt:lpstr>
      <vt:lpstr>Penny Mordaunt, Minister for Trade</vt:lpstr>
      <vt:lpstr>Liz Truss</vt:lpstr>
      <vt:lpstr>Rishi Sunak, MP for Richmond (Yorks)</vt:lpstr>
      <vt:lpstr>Farmers Strikes in Europe</vt:lpstr>
      <vt:lpstr>Breaking News</vt:lpstr>
      <vt:lpstr>Farmers Strikes in Europe</vt:lpstr>
      <vt:lpstr>Other News</vt:lpstr>
      <vt:lpstr>Presidential Drama in the USA</vt:lpstr>
      <vt:lpstr>WhiteStone Foundation Music Research</vt:lpstr>
      <vt:lpstr>WhiteStone Foundation Music Research</vt:lpstr>
      <vt:lpstr>Inflation</vt:lpstr>
      <vt:lpstr>Post World War II Economy</vt:lpstr>
      <vt:lpstr>Post World War II Economy</vt:lpstr>
      <vt:lpstr>Post World War II Economy</vt:lpstr>
      <vt:lpstr>Post World War II Economy</vt:lpstr>
      <vt:lpstr>Post World War II Economy</vt:lpstr>
      <vt:lpstr>The 1960 Recession</vt:lpstr>
      <vt:lpstr>The JFK Presidency</vt:lpstr>
      <vt:lpstr>The JFK Presidency</vt:lpstr>
      <vt:lpstr>The JFK Presidency</vt:lpstr>
      <vt:lpstr>The LBJ Presidency</vt:lpstr>
      <vt:lpstr>The LBJ Presidency</vt:lpstr>
      <vt:lpstr>The Nixon Presidency</vt:lpstr>
      <vt:lpstr>The Nixon Presidency</vt:lpstr>
      <vt:lpstr>The Stagflation of the 1970s</vt:lpstr>
      <vt:lpstr>The Nixon Presidency</vt:lpstr>
      <vt:lpstr>The Nixon Presidency</vt:lpstr>
      <vt:lpstr>The Nixon Presidency</vt:lpstr>
      <vt:lpstr>The Ford Presidency</vt:lpstr>
      <vt:lpstr>The Carter Presidency</vt:lpstr>
      <vt:lpstr>The Carter Presidency</vt:lpstr>
      <vt:lpstr>The Carter Presidency</vt:lpstr>
      <vt:lpstr>Saving America</vt:lpstr>
      <vt:lpstr>Oil Company Dominance in the 1980s</vt:lpstr>
      <vt:lpstr>The Reagan Presidency</vt:lpstr>
      <vt:lpstr>The Tech Boom of 1990</vt:lpstr>
      <vt:lpstr>The Tech Boom of 2000</vt:lpstr>
      <vt:lpstr>The Tech Boom of 2010</vt:lpstr>
      <vt:lpstr>The Tech Boom of 2020</vt:lpstr>
      <vt:lpstr>Title Slide 2</vt:lpstr>
      <vt:lpstr>Title Slide 3</vt:lpstr>
      <vt:lpstr>Title Slide 4</vt:lpstr>
      <vt:lpstr>Title Slide 5</vt:lpstr>
      <vt:lpstr>Title Slide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Second Horse of the Apocalypse - Inflation</dc:title>
  <dc:creator>Tom Mack</dc:creator>
  <cp:lastModifiedBy>Tom Mack</cp:lastModifiedBy>
  <cp:revision>36</cp:revision>
  <dcterms:created xsi:type="dcterms:W3CDTF">2022-06-22T05:11:37Z</dcterms:created>
  <dcterms:modified xsi:type="dcterms:W3CDTF">2022-07-19T17:34:41Z</dcterms:modified>
</cp:coreProperties>
</file>