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0"/>
  </p:notesMasterIdLst>
  <p:handoutMasterIdLst>
    <p:handoutMasterId r:id="rId11"/>
  </p:handoutMasterIdLst>
  <p:sldIdLst>
    <p:sldId id="295" r:id="rId2"/>
    <p:sldId id="424" r:id="rId3"/>
    <p:sldId id="475" r:id="rId4"/>
    <p:sldId id="465" r:id="rId5"/>
    <p:sldId id="463" r:id="rId6"/>
    <p:sldId id="479" r:id="rId7"/>
    <p:sldId id="480" r:id="rId8"/>
    <p:sldId id="4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551" autoAdjust="0"/>
  </p:normalViewPr>
  <p:slideViewPr>
    <p:cSldViewPr snapToGrid="0" snapToObjects="1">
      <p:cViewPr varScale="1">
        <p:scale>
          <a:sx n="108" d="100"/>
          <a:sy n="108" d="100"/>
        </p:scale>
        <p:origin x="714" y="114"/>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7/25/2022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7/25/2022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fld id="{81B73CA7-3CCD-504D-B97A-835A2330CDB2}" type="datetimeFigureOut">
              <a:rPr lang="en-US" smtClean="0"/>
              <a:pPr/>
              <a:t>7/25/2022</a:t>
            </a:fld>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fld id="{81B73CA7-3CCD-504D-B97A-835A2330CDB2}" type="datetimeFigureOut">
              <a:rPr lang="en-US" smtClean="0"/>
              <a:pPr/>
              <a:t>7/25/2022</a:t>
            </a:fld>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7/25/2022</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8734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fld id="{81B73CA7-3CCD-504D-B97A-835A2330CDB2}" type="datetimeFigureOut">
              <a:rPr lang="en-US" smtClean="0"/>
              <a:pPr/>
              <a:t>7/25/2022</a:t>
            </a:fld>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 id="2147483717" r:id="rId7"/>
  </p:sldLayoutIdLst>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hyperlink" Target="http://biblemusic.l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ct2gm9szjfzo6k3/9-11_Prophecy100-C-432MHz.mp3?dl=0" TargetMode="External"/><Relationship Id="rId2" Type="http://schemas.openxmlformats.org/officeDocument/2006/relationships/hyperlink" Target="http://heavenermysteries.info/" TargetMode="External"/><Relationship Id="rId1" Type="http://schemas.openxmlformats.org/officeDocument/2006/relationships/slideLayout" Target="../slideLayouts/slideLayout2.xml"/><Relationship Id="rId6" Type="http://schemas.openxmlformats.org/officeDocument/2006/relationships/hyperlink" Target="mailto:Tom.mack@whitestonsfoundation.org" TargetMode="External"/><Relationship Id="rId5" Type="http://schemas.openxmlformats.org/officeDocument/2006/relationships/hyperlink" Target="https://www.dropbox.com/s/ka1vr0tjzi8tswt/chapters_13-14C.flac?dl=0" TargetMode="External"/><Relationship Id="rId4" Type="http://schemas.openxmlformats.org/officeDocument/2006/relationships/hyperlink" Target="https://www.dropbox.com/s/8lzgjrn0n8dk0qi/chapters_13-14C.mp3?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dirty="0"/>
              <a:t>Part V</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200" y="195309"/>
            <a:ext cx="7709488" cy="4105795"/>
          </a:xfrm>
        </p:spPr>
        <p:txBody>
          <a:bodyPr/>
          <a:lstStyle/>
          <a:p>
            <a:pPr>
              <a:lnSpc>
                <a:spcPts val="8000"/>
              </a:lnSpc>
            </a:pPr>
            <a:r>
              <a:rPr lang="en-US" sz="8000" dirty="0"/>
              <a:t>The Second Horse of the Apocalypse - Inflation</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D0D53-01C4-FC74-9197-78979E671C92}"/>
              </a:ext>
            </a:extLst>
          </p:cNvPr>
          <p:cNvSpPr>
            <a:spLocks noGrp="1"/>
          </p:cNvSpPr>
          <p:nvPr>
            <p:ph type="body" idx="13"/>
          </p:nvPr>
        </p:nvSpPr>
        <p:spPr>
          <a:xfrm>
            <a:off x="838200" y="3888420"/>
            <a:ext cx="10515600" cy="2210540"/>
          </a:xfrm>
        </p:spPr>
        <p:txBody>
          <a:bodyPr>
            <a:normAutofit/>
          </a:bodyPr>
          <a:lstStyle/>
          <a:p>
            <a:pPr algn="ctr"/>
            <a:r>
              <a:rPr lang="en-US" sz="4400" cap="none" spc="0" dirty="0"/>
              <a:t>The Four Horsemen of the Apocalypse</a:t>
            </a:r>
          </a:p>
        </p:txBody>
      </p:sp>
      <p:sp>
        <p:nvSpPr>
          <p:cNvPr id="4" name="Title 3">
            <a:extLst>
              <a:ext uri="{FF2B5EF4-FFF2-40B4-BE49-F238E27FC236}">
                <a16:creationId xmlns:a16="http://schemas.microsoft.com/office/drawing/2014/main" id="{34834F7F-F23B-E182-65A7-F5234228BE5B}"/>
              </a:ext>
            </a:extLst>
          </p:cNvPr>
          <p:cNvSpPr>
            <a:spLocks noGrp="1"/>
          </p:cNvSpPr>
          <p:nvPr>
            <p:ph type="title"/>
          </p:nvPr>
        </p:nvSpPr>
        <p:spPr>
          <a:xfrm>
            <a:off x="838200" y="2090564"/>
            <a:ext cx="9974802" cy="2210540"/>
          </a:xfrm>
        </p:spPr>
        <p:txBody>
          <a:bodyPr/>
          <a:lstStyle/>
          <a:p>
            <a:pPr algn="ctr"/>
            <a:r>
              <a:rPr lang="en-US" spc="300" dirty="0"/>
              <a:t>Updates</a:t>
            </a:r>
          </a:p>
        </p:txBody>
      </p:sp>
    </p:spTree>
    <p:extLst>
      <p:ext uri="{BB962C8B-B14F-4D97-AF65-F5344CB8AC3E}">
        <p14:creationId xmlns:p14="http://schemas.microsoft.com/office/powerpoint/2010/main" val="43627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a:xfrm>
            <a:off x="830269" y="168721"/>
            <a:ext cx="9334147" cy="583800"/>
          </a:xfrm>
        </p:spPr>
        <p:txBody>
          <a:bodyPr/>
          <a:lstStyle/>
          <a:p>
            <a:pPr algn="ctr"/>
            <a:r>
              <a:rPr lang="en-US" sz="3600" dirty="0"/>
              <a:t>Interesting Report on Health Care</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553354" cy="5338161"/>
          </a:xfrm>
        </p:spPr>
        <p:txBody>
          <a:bodyPr>
            <a:normAutofit/>
          </a:bodyPr>
          <a:lstStyle/>
          <a:p>
            <a:r>
              <a:rPr lang="en-US" sz="2400" spc="-40" dirty="0"/>
              <a:t>The Tennessee Liberty Network released a report titled </a:t>
            </a:r>
            <a:r>
              <a:rPr lang="en-US" sz="2400" i="1" spc="-40" dirty="0"/>
              <a:t>Follow the Money: Blood Money in U.S. Healthcare Financial Incentives</a:t>
            </a:r>
          </a:p>
          <a:p>
            <a:pPr lvl="1"/>
            <a:r>
              <a:rPr lang="en-US" sz="2000" spc="-40" dirty="0"/>
              <a:t>The Report outlines how the U.S. Government encouraged Hospitals to create COVID-19 Diagnosis offering them incentive money.</a:t>
            </a:r>
          </a:p>
          <a:p>
            <a:pPr lvl="1"/>
            <a:r>
              <a:rPr lang="en-US" sz="2000" spc="-40" dirty="0"/>
              <a:t>It also talks about incentives used to get educational institutions to come on board with the COVID-19 Protocols.</a:t>
            </a:r>
          </a:p>
          <a:p>
            <a:pPr lvl="1"/>
            <a:r>
              <a:rPr lang="en-US" sz="2000" spc="-40" dirty="0"/>
              <a:t>The report has been republished on the Alive on the Edge website.</a:t>
            </a:r>
          </a:p>
        </p:txBody>
      </p:sp>
    </p:spTree>
    <p:extLst>
      <p:ext uri="{BB962C8B-B14F-4D97-AF65-F5344CB8AC3E}">
        <p14:creationId xmlns:p14="http://schemas.microsoft.com/office/powerpoint/2010/main" val="6523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a:xfrm>
            <a:off x="550863" y="549275"/>
            <a:ext cx="10510714" cy="649210"/>
          </a:xfrm>
        </p:spPr>
        <p:txBody>
          <a:bodyPr anchor="ctr">
            <a:normAutofit/>
          </a:bodyPr>
          <a:lstStyle/>
          <a:p>
            <a:pPr algn="ctr"/>
            <a:r>
              <a:rPr lang="en-US" sz="3600" dirty="0"/>
              <a:t>Resignations of World Leaders</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half" idx="1"/>
          </p:nvPr>
        </p:nvSpPr>
        <p:spPr>
          <a:xfrm>
            <a:off x="949911" y="1322773"/>
            <a:ext cx="6808633" cy="4985952"/>
          </a:xfrm>
        </p:spPr>
        <p:txBody>
          <a:bodyPr>
            <a:normAutofit/>
          </a:bodyPr>
          <a:lstStyle/>
          <a:p>
            <a:pPr>
              <a:lnSpc>
                <a:spcPct val="120000"/>
              </a:lnSpc>
            </a:pPr>
            <a:r>
              <a:rPr lang="en-US" sz="2000" spc="-40" dirty="0"/>
              <a:t>Who has resigned their leadership role in the last few weeks?</a:t>
            </a:r>
          </a:p>
          <a:p>
            <a:pPr lvl="1">
              <a:lnSpc>
                <a:spcPct val="120000"/>
              </a:lnSpc>
            </a:pPr>
            <a:r>
              <a:rPr lang="en-US" sz="1800" spc="-40" dirty="0" err="1"/>
              <a:t>Kaja</a:t>
            </a:r>
            <a:r>
              <a:rPr lang="en-US" sz="1800" spc="-40" dirty="0"/>
              <a:t> </a:t>
            </a:r>
            <a:r>
              <a:rPr lang="en-US" sz="1800" spc="-40" dirty="0" err="1"/>
              <a:t>Kallas</a:t>
            </a:r>
            <a:r>
              <a:rPr lang="en-US" sz="1800" spc="-40" dirty="0"/>
              <a:t> - Estonia</a:t>
            </a:r>
          </a:p>
          <a:p>
            <a:pPr lvl="1">
              <a:lnSpc>
                <a:spcPct val="120000"/>
              </a:lnSpc>
            </a:pPr>
            <a:r>
              <a:rPr lang="en-US" sz="1800" spc="-40" dirty="0"/>
              <a:t>Mario Draghi, Italy</a:t>
            </a:r>
          </a:p>
          <a:p>
            <a:pPr lvl="1">
              <a:lnSpc>
                <a:spcPct val="120000"/>
              </a:lnSpc>
            </a:pPr>
            <a:r>
              <a:rPr lang="en-US" sz="1800" spc="-40" dirty="0"/>
              <a:t>Gotabaya Rajapaksa – Sri Lanka</a:t>
            </a:r>
          </a:p>
          <a:p>
            <a:pPr lvl="1">
              <a:lnSpc>
                <a:spcPct val="120000"/>
              </a:lnSpc>
            </a:pPr>
            <a:r>
              <a:rPr lang="en-US" sz="1800" spc="-40" dirty="0"/>
              <a:t>Naftali Bennett, Israel</a:t>
            </a:r>
          </a:p>
          <a:p>
            <a:pPr lvl="1">
              <a:lnSpc>
                <a:spcPct val="120000"/>
              </a:lnSpc>
            </a:pPr>
            <a:r>
              <a:rPr lang="en-US" sz="1800" spc="-40" dirty="0"/>
              <a:t>Boris Johnson, Great Britain</a:t>
            </a:r>
            <a:endParaRPr lang="en-US" sz="2000" spc="-40" dirty="0"/>
          </a:p>
          <a:p>
            <a:pPr>
              <a:lnSpc>
                <a:spcPct val="120000"/>
              </a:lnSpc>
            </a:pPr>
            <a:r>
              <a:rPr lang="en-US" sz="2000" spc="-40" dirty="0"/>
              <a:t>Who will be next?</a:t>
            </a:r>
          </a:p>
          <a:p>
            <a:pPr lvl="1">
              <a:lnSpc>
                <a:spcPct val="120000"/>
              </a:lnSpc>
            </a:pPr>
            <a:r>
              <a:rPr lang="en-US" sz="1800" spc="-40" dirty="0"/>
              <a:t>Emmanuel Macron - France</a:t>
            </a:r>
          </a:p>
          <a:p>
            <a:pPr lvl="1">
              <a:lnSpc>
                <a:spcPct val="120000"/>
              </a:lnSpc>
            </a:pPr>
            <a:r>
              <a:rPr lang="en-US" sz="1800" spc="-40" dirty="0"/>
              <a:t>Olaf Scholz - Germany</a:t>
            </a:r>
          </a:p>
        </p:txBody>
      </p:sp>
      <p:pic>
        <p:nvPicPr>
          <p:cNvPr id="4" name="Picture 3">
            <a:extLst>
              <a:ext uri="{FF2B5EF4-FFF2-40B4-BE49-F238E27FC236}">
                <a16:creationId xmlns:a16="http://schemas.microsoft.com/office/drawing/2014/main" id="{3050C2E4-9297-17EA-C667-FCE7F83080FF}"/>
              </a:ext>
            </a:extLst>
          </p:cNvPr>
          <p:cNvPicPr>
            <a:picLocks noChangeAspect="1"/>
          </p:cNvPicPr>
          <p:nvPr/>
        </p:nvPicPr>
        <p:blipFill>
          <a:blip r:embed="rId2"/>
          <a:stretch>
            <a:fillRect/>
          </a:stretch>
        </p:blipFill>
        <p:spPr>
          <a:xfrm>
            <a:off x="8091055" y="1450108"/>
            <a:ext cx="1038767" cy="1385456"/>
          </a:xfrm>
          <a:prstGeom prst="rect">
            <a:avLst/>
          </a:prstGeom>
        </p:spPr>
      </p:pic>
      <p:pic>
        <p:nvPicPr>
          <p:cNvPr id="5" name="Picture 4">
            <a:extLst>
              <a:ext uri="{FF2B5EF4-FFF2-40B4-BE49-F238E27FC236}">
                <a16:creationId xmlns:a16="http://schemas.microsoft.com/office/drawing/2014/main" id="{9E176BC1-BF3B-B978-D1C0-5299D84F3FE2}"/>
              </a:ext>
            </a:extLst>
          </p:cNvPr>
          <p:cNvPicPr>
            <a:picLocks noChangeAspect="1"/>
          </p:cNvPicPr>
          <p:nvPr/>
        </p:nvPicPr>
        <p:blipFill>
          <a:blip r:embed="rId3"/>
          <a:stretch>
            <a:fillRect/>
          </a:stretch>
        </p:blipFill>
        <p:spPr>
          <a:xfrm>
            <a:off x="9334249" y="1450108"/>
            <a:ext cx="1038767" cy="1355119"/>
          </a:xfrm>
          <a:prstGeom prst="rect">
            <a:avLst/>
          </a:prstGeom>
        </p:spPr>
      </p:pic>
      <p:pic>
        <p:nvPicPr>
          <p:cNvPr id="7" name="Picture 6">
            <a:extLst>
              <a:ext uri="{FF2B5EF4-FFF2-40B4-BE49-F238E27FC236}">
                <a16:creationId xmlns:a16="http://schemas.microsoft.com/office/drawing/2014/main" id="{0D9C1A34-6BE4-607D-077F-AF2E6F7449CB}"/>
              </a:ext>
            </a:extLst>
          </p:cNvPr>
          <p:cNvPicPr>
            <a:picLocks noChangeAspect="1"/>
          </p:cNvPicPr>
          <p:nvPr/>
        </p:nvPicPr>
        <p:blipFill>
          <a:blip r:embed="rId4"/>
          <a:stretch>
            <a:fillRect/>
          </a:stretch>
        </p:blipFill>
        <p:spPr>
          <a:xfrm>
            <a:off x="10589221" y="2909583"/>
            <a:ext cx="942796" cy="1460764"/>
          </a:xfrm>
          <a:prstGeom prst="rect">
            <a:avLst/>
          </a:prstGeom>
        </p:spPr>
      </p:pic>
      <p:pic>
        <p:nvPicPr>
          <p:cNvPr id="8" name="Picture 7">
            <a:extLst>
              <a:ext uri="{FF2B5EF4-FFF2-40B4-BE49-F238E27FC236}">
                <a16:creationId xmlns:a16="http://schemas.microsoft.com/office/drawing/2014/main" id="{B611A71C-EC73-12F6-225C-3B745F4C2947}"/>
              </a:ext>
            </a:extLst>
          </p:cNvPr>
          <p:cNvPicPr>
            <a:picLocks noChangeAspect="1"/>
          </p:cNvPicPr>
          <p:nvPr/>
        </p:nvPicPr>
        <p:blipFill>
          <a:blip r:embed="rId5"/>
          <a:stretch>
            <a:fillRect/>
          </a:stretch>
        </p:blipFill>
        <p:spPr>
          <a:xfrm>
            <a:off x="10577443" y="1462008"/>
            <a:ext cx="953857" cy="1373555"/>
          </a:xfrm>
          <a:prstGeom prst="rect">
            <a:avLst/>
          </a:prstGeom>
        </p:spPr>
      </p:pic>
      <p:pic>
        <p:nvPicPr>
          <p:cNvPr id="9" name="Picture 8">
            <a:extLst>
              <a:ext uri="{FF2B5EF4-FFF2-40B4-BE49-F238E27FC236}">
                <a16:creationId xmlns:a16="http://schemas.microsoft.com/office/drawing/2014/main" id="{077F325B-5D0E-1207-A3C2-2E5F3D3D5B69}"/>
              </a:ext>
            </a:extLst>
          </p:cNvPr>
          <p:cNvPicPr>
            <a:picLocks noChangeAspect="1"/>
          </p:cNvPicPr>
          <p:nvPr/>
        </p:nvPicPr>
        <p:blipFill>
          <a:blip r:embed="rId6"/>
          <a:stretch>
            <a:fillRect/>
          </a:stretch>
        </p:blipFill>
        <p:spPr>
          <a:xfrm>
            <a:off x="9334250" y="2909583"/>
            <a:ext cx="1038766" cy="1460764"/>
          </a:xfrm>
          <a:prstGeom prst="rect">
            <a:avLst/>
          </a:prstGeom>
        </p:spPr>
      </p:pic>
      <p:pic>
        <p:nvPicPr>
          <p:cNvPr id="10" name="Picture 9">
            <a:extLst>
              <a:ext uri="{FF2B5EF4-FFF2-40B4-BE49-F238E27FC236}">
                <a16:creationId xmlns:a16="http://schemas.microsoft.com/office/drawing/2014/main" id="{2F010339-8BE7-5E25-DAFD-E1AF95E1F503}"/>
              </a:ext>
            </a:extLst>
          </p:cNvPr>
          <p:cNvPicPr>
            <a:picLocks noChangeAspect="1"/>
          </p:cNvPicPr>
          <p:nvPr/>
        </p:nvPicPr>
        <p:blipFill>
          <a:blip r:embed="rId7"/>
          <a:stretch>
            <a:fillRect/>
          </a:stretch>
        </p:blipFill>
        <p:spPr>
          <a:xfrm>
            <a:off x="10359345" y="4592798"/>
            <a:ext cx="1171955" cy="1630188"/>
          </a:xfrm>
          <a:prstGeom prst="rect">
            <a:avLst/>
          </a:prstGeom>
        </p:spPr>
      </p:pic>
      <p:pic>
        <p:nvPicPr>
          <p:cNvPr id="11" name="Picture 10">
            <a:extLst>
              <a:ext uri="{FF2B5EF4-FFF2-40B4-BE49-F238E27FC236}">
                <a16:creationId xmlns:a16="http://schemas.microsoft.com/office/drawing/2014/main" id="{7DDA749D-9CC5-0EF0-9E30-D955D889C1BD}"/>
              </a:ext>
            </a:extLst>
          </p:cNvPr>
          <p:cNvPicPr>
            <a:picLocks noChangeAspect="1"/>
          </p:cNvPicPr>
          <p:nvPr/>
        </p:nvPicPr>
        <p:blipFill>
          <a:blip r:embed="rId8"/>
          <a:stretch>
            <a:fillRect/>
          </a:stretch>
        </p:blipFill>
        <p:spPr>
          <a:xfrm>
            <a:off x="8959122" y="4592798"/>
            <a:ext cx="1232444" cy="1630188"/>
          </a:xfrm>
          <a:prstGeom prst="rect">
            <a:avLst/>
          </a:prstGeom>
        </p:spPr>
      </p:pic>
      <p:pic>
        <p:nvPicPr>
          <p:cNvPr id="12" name="Picture 11">
            <a:extLst>
              <a:ext uri="{FF2B5EF4-FFF2-40B4-BE49-F238E27FC236}">
                <a16:creationId xmlns:a16="http://schemas.microsoft.com/office/drawing/2014/main" id="{F4D66CC0-6C73-3F62-D63A-D7CED5007A94}"/>
              </a:ext>
            </a:extLst>
          </p:cNvPr>
          <p:cNvPicPr>
            <a:picLocks noChangeAspect="1"/>
          </p:cNvPicPr>
          <p:nvPr/>
        </p:nvPicPr>
        <p:blipFill>
          <a:blip r:embed="rId9"/>
          <a:stretch>
            <a:fillRect/>
          </a:stretch>
        </p:blipFill>
        <p:spPr>
          <a:xfrm>
            <a:off x="7481618" y="4592798"/>
            <a:ext cx="1232445" cy="1624586"/>
          </a:xfrm>
          <a:prstGeom prst="rect">
            <a:avLst/>
          </a:prstGeom>
        </p:spPr>
      </p:pic>
    </p:spTree>
    <p:extLst>
      <p:ext uri="{BB962C8B-B14F-4D97-AF65-F5344CB8AC3E}">
        <p14:creationId xmlns:p14="http://schemas.microsoft.com/office/powerpoint/2010/main" val="7472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5"/>
            <a:ext cx="10932650" cy="4495800"/>
          </a:xfrm>
        </p:spPr>
        <p:txBody>
          <a:bodyPr>
            <a:normAutofit/>
          </a:bodyPr>
          <a:lstStyle/>
          <a:p>
            <a:r>
              <a:rPr lang="en-US" sz="2400" spc="0" dirty="0"/>
              <a:t>In anticipation of a trip to Heavener, Oklahoma later this summer, we did some more experimentation with our Bible Music Project</a:t>
            </a:r>
            <a:r>
              <a:rPr lang="en-US" sz="2000" spc="0" dirty="0"/>
              <a:t>. </a:t>
            </a:r>
          </a:p>
          <a:p>
            <a:pPr lvl="1">
              <a:lnSpc>
                <a:spcPct val="100000"/>
              </a:lnSpc>
            </a:pPr>
            <a:r>
              <a:rPr lang="en-US" sz="1800" spc="0" dirty="0"/>
              <a:t>Much of the research we previously did is on our website: </a:t>
            </a:r>
            <a:r>
              <a:rPr lang="en-US" sz="1800" spc="0" dirty="0">
                <a:hlinkClick r:id="rId2"/>
              </a:rPr>
              <a:t>http://biblemusic.live</a:t>
            </a:r>
            <a:r>
              <a:rPr lang="en-US" sz="1800" spc="0" dirty="0"/>
              <a:t>. </a:t>
            </a:r>
          </a:p>
          <a:p>
            <a:pPr lvl="1">
              <a:lnSpc>
                <a:spcPct val="100000"/>
              </a:lnSpc>
            </a:pPr>
            <a:r>
              <a:rPr lang="en-US" sz="1800" spc="0" dirty="0"/>
              <a:t>Much of that work from 2006-2012 centered around weather research and culminated with making it rain every day in June in 2012. Professor Mack was assisted by the late scientist: Olaf H. Hage III and Sound Engineer Chris Blodgett, both in the construction of the music and in the scientific elements.</a:t>
            </a:r>
          </a:p>
          <a:p>
            <a:pPr lvl="1">
              <a:lnSpc>
                <a:spcPct val="100000"/>
              </a:lnSpc>
            </a:pPr>
            <a:r>
              <a:rPr lang="en-US" sz="1800" spc="0" dirty="0"/>
              <a:t>On July 4, 2022, we embarked on a new project. In our first phase, we made music from Isaiah 9:8 to 13:33 in all 12 key signatures. We played the music out into the atmosphere for the first time that evening. Areas of drought suddenly got rain, but CERN did not operate as planned and there was a problem with the Georgia Guidestones.</a:t>
            </a:r>
            <a:endParaRPr lang="en-US" sz="1800" dirty="0"/>
          </a:p>
        </p:txBody>
      </p:sp>
    </p:spTree>
    <p:extLst>
      <p:ext uri="{BB962C8B-B14F-4D97-AF65-F5344CB8AC3E}">
        <p14:creationId xmlns:p14="http://schemas.microsoft.com/office/powerpoint/2010/main" val="181499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5"/>
            <a:ext cx="10932650" cy="4495800"/>
          </a:xfrm>
        </p:spPr>
        <p:txBody>
          <a:bodyPr>
            <a:normAutofit lnSpcReduction="10000"/>
          </a:bodyPr>
          <a:lstStyle/>
          <a:p>
            <a:r>
              <a:rPr lang="en-US" sz="2400" spc="0" dirty="0"/>
              <a:t>In anticipation of a trip to Heavener, Oklahoma later this summer, we did some more experimentation with our Bible Music Project</a:t>
            </a:r>
            <a:r>
              <a:rPr lang="en-US" sz="2000" spc="0" dirty="0"/>
              <a:t>. </a:t>
            </a:r>
          </a:p>
          <a:p>
            <a:pPr lvl="1"/>
            <a:r>
              <a:rPr lang="en-US" sz="2000" spc="0" dirty="0"/>
              <a:t>On July 22, 2022, I went to Colorado Springs, Colorado on personal business. While waiting in a waiting room at Memorial Hospital, I learned on local television that the city had experienced greater than average temperatures on 18 of 21 days on the month. They only had rain on three of those days. </a:t>
            </a:r>
          </a:p>
          <a:p>
            <a:pPr lvl="1"/>
            <a:r>
              <a:rPr lang="en-US" sz="2000" spc="0" dirty="0"/>
              <a:t>Since I had “Rain Machine” on my phone, I started playing it in the waiting room of the Hospital. Within two hours of playing it, the clouds came off the mountain and it started raining heavily.</a:t>
            </a:r>
          </a:p>
        </p:txBody>
      </p:sp>
    </p:spTree>
    <p:extLst>
      <p:ext uri="{BB962C8B-B14F-4D97-AF65-F5344CB8AC3E}">
        <p14:creationId xmlns:p14="http://schemas.microsoft.com/office/powerpoint/2010/main" val="398200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932650" cy="5189393"/>
          </a:xfrm>
        </p:spPr>
        <p:txBody>
          <a:bodyPr>
            <a:normAutofit lnSpcReduction="10000"/>
          </a:bodyPr>
          <a:lstStyle/>
          <a:p>
            <a:r>
              <a:rPr lang="en-US" sz="2400" spc="0" dirty="0"/>
              <a:t>In anticipation of a trip to Heavener, Oklahoma later this summer, we did some more experimentation with our Bible Music Project</a:t>
            </a:r>
            <a:r>
              <a:rPr lang="en-US" sz="2000" spc="0" dirty="0"/>
              <a:t>. </a:t>
            </a:r>
          </a:p>
          <a:p>
            <a:pPr lvl="1"/>
            <a:r>
              <a:rPr lang="en-US" sz="2000" spc="0" dirty="0"/>
              <a:t>In a follow-up to the Colorado Springs events, we noticed that the rain system missed Trinidad, Colorado. It is something that we have seen before. Even the late Stephen Hamer, M.S. (Meteorology) could account for the number of times that storm systems bypassed Trinidad, Colorado.</a:t>
            </a:r>
          </a:p>
          <a:p>
            <a:pPr lvl="1"/>
            <a:r>
              <a:rPr lang="en-US" sz="2000" spc="0" dirty="0"/>
              <a:t>This time, we played Zechariah, chapters 13-14 into the air. Within two hours, thunderstorms came over the mountains and continued for much of the night.</a:t>
            </a:r>
          </a:p>
          <a:p>
            <a:pPr lvl="1"/>
            <a:r>
              <a:rPr lang="en-US" sz="2000" spc="0" dirty="0"/>
              <a:t>Continuous thunderstorms are rare in Trinidad, Colorado, as the city is on the Northeast corner of the Great Southwestern Desert of the United States. </a:t>
            </a:r>
          </a:p>
        </p:txBody>
      </p:sp>
    </p:spTree>
    <p:extLst>
      <p:ext uri="{BB962C8B-B14F-4D97-AF65-F5344CB8AC3E}">
        <p14:creationId xmlns:p14="http://schemas.microsoft.com/office/powerpoint/2010/main" val="370747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err="1"/>
              <a:t>WhiteStone</a:t>
            </a:r>
            <a:r>
              <a:rPr lang="en-US" sz="3600" dirty="0"/>
              <a:t> Foundation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5"/>
            <a:ext cx="10932650" cy="5204996"/>
          </a:xfrm>
        </p:spPr>
        <p:txBody>
          <a:bodyPr>
            <a:normAutofit/>
          </a:bodyPr>
          <a:lstStyle/>
          <a:p>
            <a:r>
              <a:rPr lang="en-US" sz="2400" spc="0" dirty="0"/>
              <a:t>In anticipation of a trip to </a:t>
            </a:r>
            <a:r>
              <a:rPr lang="en-US" sz="2400" spc="0" dirty="0">
                <a:hlinkClick r:id="rId2"/>
              </a:rPr>
              <a:t>Heavener, Oklahoma</a:t>
            </a:r>
            <a:r>
              <a:rPr lang="en-US" sz="2400" spc="0" dirty="0"/>
              <a:t> later this summer, we did some more experimentation with our Bible Music Project</a:t>
            </a:r>
            <a:r>
              <a:rPr lang="en-US" sz="2000" spc="0" dirty="0"/>
              <a:t>. </a:t>
            </a:r>
          </a:p>
          <a:p>
            <a:pPr lvl="1">
              <a:lnSpc>
                <a:spcPct val="100000"/>
              </a:lnSpc>
            </a:pPr>
            <a:r>
              <a:rPr lang="en-US" sz="2000" spc="0" dirty="0">
                <a:hlinkClick r:id="rId3"/>
              </a:rPr>
              <a:t>Bible Music for Isaiah 9:8 – 13:22. MP3 File.</a:t>
            </a:r>
            <a:endParaRPr lang="en-US" sz="2000" spc="0" dirty="0"/>
          </a:p>
          <a:p>
            <a:pPr lvl="1">
              <a:lnSpc>
                <a:spcPct val="100000"/>
              </a:lnSpc>
            </a:pPr>
            <a:r>
              <a:rPr lang="en-US" sz="2000" spc="0" dirty="0">
                <a:hlinkClick r:id="rId4"/>
              </a:rPr>
              <a:t>Bible Music for Zechariah 13-14. MP3 File.</a:t>
            </a:r>
            <a:endParaRPr lang="en-US" sz="2000" spc="0" dirty="0"/>
          </a:p>
          <a:p>
            <a:pPr lvl="1">
              <a:lnSpc>
                <a:spcPct val="100000"/>
              </a:lnSpc>
            </a:pPr>
            <a:r>
              <a:rPr lang="en-US" sz="2000" spc="0" dirty="0">
                <a:hlinkClick r:id="rId5"/>
              </a:rPr>
              <a:t>Bible Music for Zechariah 13-14. FLAC File.</a:t>
            </a:r>
            <a:endParaRPr lang="en-US" sz="2000" spc="0" dirty="0"/>
          </a:p>
          <a:p>
            <a:pPr lvl="1">
              <a:lnSpc>
                <a:spcPct val="100000"/>
              </a:lnSpc>
            </a:pPr>
            <a:r>
              <a:rPr lang="en-US" sz="2000" spc="0" dirty="0"/>
              <a:t>Here is the key verse:</a:t>
            </a:r>
          </a:p>
          <a:p>
            <a:pPr lvl="2">
              <a:lnSpc>
                <a:spcPct val="100000"/>
              </a:lnSpc>
            </a:pPr>
            <a:r>
              <a:rPr lang="en-US" sz="2000" spc="0" dirty="0"/>
              <a:t>In that day there shall be a </a:t>
            </a:r>
            <a:r>
              <a:rPr lang="en-US" sz="2000" u="sng" spc="0" dirty="0"/>
              <a:t>fountain</a:t>
            </a:r>
            <a:r>
              <a:rPr lang="en-US" sz="2000" spc="0" dirty="0"/>
              <a:t> opened to the house of David and to the inhabitants of Jerusalem for sin and for uncleanness. (Zechariah 13:1)</a:t>
            </a:r>
          </a:p>
          <a:p>
            <a:pPr lvl="1">
              <a:lnSpc>
                <a:spcPct val="100000"/>
              </a:lnSpc>
            </a:pPr>
            <a:r>
              <a:rPr lang="en-US" sz="2000" spc="0" dirty="0"/>
              <a:t>We are getting ready to post additional scriptures. If some of you have suggestions for scriptures to render into music, let us know. </a:t>
            </a:r>
            <a:r>
              <a:rPr lang="en-US" sz="2000" spc="0" dirty="0">
                <a:hlinkClick r:id="rId6"/>
              </a:rPr>
              <a:t>tom.mack@whitestonsfoundation.org</a:t>
            </a:r>
            <a:r>
              <a:rPr lang="en-US" sz="2000" spc="0" dirty="0"/>
              <a:t>. </a:t>
            </a:r>
            <a:endParaRPr lang="en-US" sz="2000" dirty="0"/>
          </a:p>
        </p:txBody>
      </p:sp>
    </p:spTree>
    <p:extLst>
      <p:ext uri="{BB962C8B-B14F-4D97-AF65-F5344CB8AC3E}">
        <p14:creationId xmlns:p14="http://schemas.microsoft.com/office/powerpoint/2010/main" val="2679722254"/>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2560</TotalTime>
  <Words>718</Words>
  <Application>Microsoft Office PowerPoint</Application>
  <PresentationFormat>Widescreen</PresentationFormat>
  <Paragraphs>42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Meiryo UI</vt:lpstr>
      <vt:lpstr>MingLiU</vt:lpstr>
      <vt:lpstr>Arial</vt:lpstr>
      <vt:lpstr>Calibri</vt:lpstr>
      <vt:lpstr>Bold Tech</vt:lpstr>
      <vt:lpstr>The Second Horse of the Apocalypse - Inflation</vt:lpstr>
      <vt:lpstr>Updates</vt:lpstr>
      <vt:lpstr>Interesting Report on Health Care</vt:lpstr>
      <vt:lpstr>Resignations of World Leaders</vt:lpstr>
      <vt:lpstr>Bible Music Research</vt:lpstr>
      <vt:lpstr>Bible Music Research</vt:lpstr>
      <vt:lpstr>Bible Music Research</vt:lpstr>
      <vt:lpstr>WhiteStone Foundation Music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Horse of the Apocalypse - Inflation</dc:title>
  <dc:creator>Tom Mack</dc:creator>
  <cp:lastModifiedBy>Tom Mack</cp:lastModifiedBy>
  <cp:revision>41</cp:revision>
  <dcterms:created xsi:type="dcterms:W3CDTF">2022-06-22T05:11:37Z</dcterms:created>
  <dcterms:modified xsi:type="dcterms:W3CDTF">2022-07-26T01:07:41Z</dcterms:modified>
</cp:coreProperties>
</file>