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28"/>
  </p:notesMasterIdLst>
  <p:handoutMasterIdLst>
    <p:handoutMasterId r:id="rId29"/>
  </p:handoutMasterIdLst>
  <p:sldIdLst>
    <p:sldId id="256" r:id="rId2"/>
    <p:sldId id="261" r:id="rId3"/>
    <p:sldId id="282" r:id="rId4"/>
    <p:sldId id="263" r:id="rId5"/>
    <p:sldId id="264" r:id="rId6"/>
    <p:sldId id="265" r:id="rId7"/>
    <p:sldId id="266" r:id="rId8"/>
    <p:sldId id="283" r:id="rId9"/>
    <p:sldId id="284" r:id="rId10"/>
    <p:sldId id="267" r:id="rId11"/>
    <p:sldId id="268" r:id="rId12"/>
    <p:sldId id="269" r:id="rId13"/>
    <p:sldId id="262"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6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8" autoAdjust="0"/>
  </p:normalViewPr>
  <p:slideViewPr>
    <p:cSldViewPr snapToGrid="0">
      <p:cViewPr varScale="1">
        <p:scale>
          <a:sx n="93" d="100"/>
          <a:sy n="93" d="100"/>
        </p:scale>
        <p:origin x="81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869721-F543-4A6C-BF9D-65D7CC540427}" type="datetimeFigureOut">
              <a:rPr lang="en-US" smtClean="0"/>
              <a:t>8/15/2022</a:t>
            </a:fld>
            <a:endParaRPr lang="en-US" dirty="0"/>
          </a:p>
        </p:txBody>
      </p:sp>
      <p:sp>
        <p:nvSpPr>
          <p:cNvPr id="4" name="Footer Placeholder 3">
            <a:extLst>
              <a:ext uri="{FF2B5EF4-FFF2-40B4-BE49-F238E27FC236}">
                <a16:creationId xmlns:a16="http://schemas.microsoft.com/office/drawing/2014/main"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326A-4C88-4AFB-AA5B-5919D81DFF5B}" type="datetimeFigureOut">
              <a:rPr lang="en-US" smtClean="0"/>
              <a:t>8/15/2022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Tree>
    <p:extLst>
      <p:ext uri="{BB962C8B-B14F-4D97-AF65-F5344CB8AC3E}">
        <p14:creationId xmlns:p14="http://schemas.microsoft.com/office/powerpoint/2010/main" val="1390047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26</a:t>
            </a:fld>
            <a:endParaRPr lang="en-US" dirty="0"/>
          </a:p>
        </p:txBody>
      </p:sp>
    </p:spTree>
    <p:extLst>
      <p:ext uri="{BB962C8B-B14F-4D97-AF65-F5344CB8AC3E}">
        <p14:creationId xmlns:p14="http://schemas.microsoft.com/office/powerpoint/2010/main" val="104671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8/15/2022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8/15/2022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enome.gov/genetics-glossary/messenger-rn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enome.gov/genetics-glossary/messenger-rn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ropbox.com/s/gid422s7en2g2kr/02%20Quatermass%202%20-%20Enemy%20from%20Space%201957%20Eng%20Subs%20720p%20%5BH264-mp4%5D.mp4?dl=0" TargetMode="External"/><Relationship Id="rId2" Type="http://schemas.openxmlformats.org/officeDocument/2006/relationships/hyperlink" Target="https://www.youtube.com/watch?v=O8iQ8YGN-Gw"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hyperlink" Target="https://www.dropbox.com/s/dijojnyea1uc6f1/The%20Quatermass%20Conclusion%201979%20chapter2%20Lovely%20Lightening.mp4?dl=0" TargetMode="External"/><Relationship Id="rId7" Type="http://schemas.openxmlformats.org/officeDocument/2006/relationships/image" Target="../media/image7.png"/><Relationship Id="rId2" Type="http://schemas.openxmlformats.org/officeDocument/2006/relationships/hyperlink" Target="https://www.dropbox.com/s/w20f0z2tsg1qfg2/The%20Quatermass%20Conclusion%201979%20chapter1%20Huffety%20Puffety%20Ringstone%20Round.mp4?dl=0"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dropbox.com/s/pgqx2tqylvtoj94/The%20Quatermass%20Conclusion%201979%20chapter4%20An%20Endangered%20Species.mp4?dl=0" TargetMode="External"/><Relationship Id="rId4" Type="http://schemas.openxmlformats.org/officeDocument/2006/relationships/hyperlink" Target="https://www.dropbox.com/s/rj75bre9stmf20k/The%20Quatermass%20Conclusion%201979%20chapter3%20What%20Lies%20Beneath.mp4?dl=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liveontheedge.com/2021_Files/index.html#Vaccine_Prayer" TargetMode="External"/><Relationship Id="rId2" Type="http://schemas.openxmlformats.org/officeDocument/2006/relationships/hyperlink" Target="http://jonvanhelsing.com/Vaccine_Prayer1.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amazon.com/Beautiful-Delusion-Coming-Anti-Christ/dp/1492193437?crid=33678M0KX4LHD&amp;keywords=wILLIAM+KINNEY&amp;qid=1660579930&amp;sprefix=william+kinney%2Caps%2C367&amp;sr=8-1&amp;linkCode=ll1&amp;tag=cyberlovesill-20&amp;linkId=ca6f6b563b8d787e1ebe1532e09dfa56&amp;language=en_US&amp;ref_=as_li_ss_tl" TargetMode="External"/><Relationship Id="rId1" Type="http://schemas.openxmlformats.org/officeDocument/2006/relationships/slideLayout" Target="../slideLayouts/slideLayout2.xml"/><Relationship Id="rId4" Type="http://schemas.openxmlformats.org/officeDocument/2006/relationships/hyperlink" Target="https://www.youtube.com/watch?v=AXy8UH6MIh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0"/>
            <a:ext cx="10993549" cy="895244"/>
          </a:xfrm>
        </p:spPr>
        <p:txBody>
          <a:bodyPr>
            <a:noAutofit/>
          </a:bodyPr>
          <a:lstStyle/>
          <a:p>
            <a:r>
              <a:rPr lang="en-US" sz="6000" cap="none" dirty="0">
                <a:solidFill>
                  <a:schemeClr val="bg1"/>
                </a:solidFill>
              </a:rPr>
              <a:t>The Mark of the Beast</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581194" y="5467246"/>
            <a:ext cx="10993546" cy="484822"/>
          </a:xfrm>
        </p:spPr>
        <p:txBody>
          <a:bodyPr>
            <a:normAutofit/>
          </a:bodyPr>
          <a:lstStyle/>
          <a:p>
            <a:r>
              <a:rPr lang="en-US" dirty="0">
                <a:solidFill>
                  <a:srgbClr val="7CEBFF"/>
                </a:solidFill>
              </a:rPr>
              <a:t>The time of the end is fast approaching – Prof. Tom Mack – Maj. Tom Baird (ret.)</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New Helix</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3" y="2180496"/>
            <a:ext cx="8531985" cy="4179207"/>
          </a:xfrm>
        </p:spPr>
        <p:txBody>
          <a:bodyPr anchor="t">
            <a:normAutofit/>
          </a:bodyPr>
          <a:lstStyle/>
          <a:p>
            <a:r>
              <a:rPr lang="en-US" sz="2200" dirty="0">
                <a:solidFill>
                  <a:schemeClr val="bg2"/>
                </a:solidFill>
              </a:rPr>
              <a:t>Dr. Jason Chin, in a 2010 paper, announced a “breakthrough” where he was able to create a “triple helix” as the new “molecule of life.” By combining Nucleic Acid as a synthetic hybrid of protein and DNA (source unspecified), </a:t>
            </a:r>
            <a:r>
              <a:rPr lang="en-US" sz="2200" u="sng" dirty="0">
                <a:solidFill>
                  <a:schemeClr val="bg2"/>
                </a:solidFill>
              </a:rPr>
              <a:t>artificial life could be “obtained.”</a:t>
            </a:r>
            <a:r>
              <a:rPr lang="en-US" sz="2200" dirty="0">
                <a:solidFill>
                  <a:schemeClr val="bg2"/>
                </a:solidFill>
              </a:rPr>
              <a:t> The additional helix, in order to balance against the genetic code of the double helix, would contain 72,000 genes.</a:t>
            </a:r>
          </a:p>
        </p:txBody>
      </p:sp>
      <p:pic>
        <p:nvPicPr>
          <p:cNvPr id="4" name="Picture 3">
            <a:extLst>
              <a:ext uri="{FF2B5EF4-FFF2-40B4-BE49-F238E27FC236}">
                <a16:creationId xmlns:a16="http://schemas.microsoft.com/office/drawing/2014/main" id="{8B26FE2C-4082-C42A-D395-F58B0C3E4331}"/>
              </a:ext>
            </a:extLst>
          </p:cNvPr>
          <p:cNvPicPr>
            <a:picLocks noChangeAspect="1"/>
          </p:cNvPicPr>
          <p:nvPr/>
        </p:nvPicPr>
        <p:blipFill>
          <a:blip r:embed="rId2"/>
          <a:stretch>
            <a:fillRect/>
          </a:stretch>
        </p:blipFill>
        <p:spPr>
          <a:xfrm>
            <a:off x="9228976" y="2000250"/>
            <a:ext cx="2857500" cy="2857500"/>
          </a:xfrm>
          <a:prstGeom prst="rect">
            <a:avLst/>
          </a:prstGeom>
        </p:spPr>
      </p:pic>
      <p:sp>
        <p:nvSpPr>
          <p:cNvPr id="5" name="TextBox 4">
            <a:extLst>
              <a:ext uri="{FF2B5EF4-FFF2-40B4-BE49-F238E27FC236}">
                <a16:creationId xmlns:a16="http://schemas.microsoft.com/office/drawing/2014/main" id="{2BA0E459-8435-F54F-9A98-22C1EE2C0DF3}"/>
              </a:ext>
            </a:extLst>
          </p:cNvPr>
          <p:cNvSpPr txBox="1"/>
          <p:nvPr/>
        </p:nvSpPr>
        <p:spPr>
          <a:xfrm>
            <a:off x="9472145" y="4857750"/>
            <a:ext cx="2371162" cy="738664"/>
          </a:xfrm>
          <a:prstGeom prst="rect">
            <a:avLst/>
          </a:prstGeom>
          <a:noFill/>
        </p:spPr>
        <p:txBody>
          <a:bodyPr wrap="none" rtlCol="0">
            <a:spAutoFit/>
          </a:bodyPr>
          <a:lstStyle/>
          <a:p>
            <a:pPr algn="ctr"/>
            <a:r>
              <a:rPr lang="en-US" sz="1400" b="1" dirty="0">
                <a:solidFill>
                  <a:schemeClr val="bg2"/>
                </a:solidFill>
              </a:rPr>
              <a:t>Dr. Jason W. Chin, Ph.D.</a:t>
            </a:r>
          </a:p>
          <a:p>
            <a:pPr algn="ctr"/>
            <a:r>
              <a:rPr lang="en-US" sz="1400" b="1" dirty="0">
                <a:solidFill>
                  <a:schemeClr val="bg2"/>
                </a:solidFill>
              </a:rPr>
              <a:t>Scripps Research Institute</a:t>
            </a:r>
          </a:p>
          <a:p>
            <a:pPr algn="ctr"/>
            <a:r>
              <a:rPr lang="en-US" sz="1400" b="1" dirty="0">
                <a:solidFill>
                  <a:schemeClr val="bg2"/>
                </a:solidFill>
              </a:rPr>
              <a:t>Cambridge, England, U.K.</a:t>
            </a:r>
          </a:p>
        </p:txBody>
      </p:sp>
    </p:spTree>
    <p:extLst>
      <p:ext uri="{BB962C8B-B14F-4D97-AF65-F5344CB8AC3E}">
        <p14:creationId xmlns:p14="http://schemas.microsoft.com/office/powerpoint/2010/main" val="278449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Messenger RNA (mRNA)</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3" y="2180496"/>
            <a:ext cx="11264910" cy="4179207"/>
          </a:xfrm>
        </p:spPr>
        <p:txBody>
          <a:bodyPr anchor="t">
            <a:normAutofit/>
          </a:bodyPr>
          <a:lstStyle/>
          <a:p>
            <a:r>
              <a:rPr lang="en-US" sz="2200" dirty="0">
                <a:solidFill>
                  <a:schemeClr val="bg2"/>
                </a:solidFill>
              </a:rPr>
              <a:t>Messenger RNA (abbreviated mRNA) is a type of single-stranded RNA involved in protein synthesis. mRNA is made from a DNA template during the process of transcription. The role of mRNA is to carry protein information from the DNA in a cell’s nucleus to the cell’s cytoplasm (watery interior), where the protein-making machinery reads the mRNA sequence and translates each three-base codon into its corresponding amino acid in a growing protein chain. </a:t>
            </a:r>
          </a:p>
          <a:p>
            <a:r>
              <a:rPr lang="en-US" sz="2200" dirty="0">
                <a:solidFill>
                  <a:srgbClr val="FFFF00"/>
                </a:solidFill>
                <a:hlinkClick r:id="rId2">
                  <a:extLst>
                    <a:ext uri="{A12FA001-AC4F-418D-AE19-62706E023703}">
                      <ahyp:hlinkClr xmlns:ahyp="http://schemas.microsoft.com/office/drawing/2018/hyperlinkcolor" val="tx"/>
                    </a:ext>
                  </a:extLst>
                </a:hlinkClick>
              </a:rPr>
              <a:t>https://www.genome.gov/genetics-glossary/messenger-rna</a:t>
            </a:r>
            <a:r>
              <a:rPr lang="en-US" sz="2200" dirty="0">
                <a:solidFill>
                  <a:schemeClr val="bg2"/>
                </a:solidFill>
              </a:rPr>
              <a:t> </a:t>
            </a:r>
          </a:p>
        </p:txBody>
      </p:sp>
    </p:spTree>
    <p:extLst>
      <p:ext uri="{BB962C8B-B14F-4D97-AF65-F5344CB8AC3E}">
        <p14:creationId xmlns:p14="http://schemas.microsoft.com/office/powerpoint/2010/main" val="140110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Messenger RNA (mRNA)</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3" y="2180496"/>
            <a:ext cx="11264910" cy="4179207"/>
          </a:xfrm>
        </p:spPr>
        <p:txBody>
          <a:bodyPr anchor="t">
            <a:normAutofit/>
          </a:bodyPr>
          <a:lstStyle/>
          <a:p>
            <a:r>
              <a:rPr lang="en-US" sz="2200" dirty="0">
                <a:solidFill>
                  <a:schemeClr val="bg2"/>
                </a:solidFill>
              </a:rPr>
              <a:t>Messenger RNA or mRNA. So, mRNA really is a form of nucleic acid, which helps the human genome which is coded in DNA to be read by the cellular machinery. So, we have DNA in our nuclei.  And then we have ribosomes and other cellular organelles which translate DNA. But between the DNA code itself, and the machinery that uses DNA to make proteins, there has to be a translator. And mRNA is actually the translated form of DNA that the machinery can recognize and use to assemble amino acids into proteins. So, this is really a fundamental link between what we think of as being the code of life and the actual cell being able to construct a living organism. And in that sense, although DNA gets discussed a lot more than RNA, mRNA is a really crucial piece of the fundamental way in which the living organism is created. </a:t>
            </a:r>
          </a:p>
          <a:p>
            <a:r>
              <a:rPr lang="en-US" sz="2200" dirty="0">
                <a:solidFill>
                  <a:srgbClr val="FFFF00"/>
                </a:solidFill>
                <a:hlinkClick r:id="rId2">
                  <a:extLst>
                    <a:ext uri="{A12FA001-AC4F-418D-AE19-62706E023703}">
                      <ahyp:hlinkClr xmlns:ahyp="http://schemas.microsoft.com/office/drawing/2018/hyperlinkcolor" val="tx"/>
                    </a:ext>
                  </a:extLst>
                </a:hlinkClick>
              </a:rPr>
              <a:t>https://www.genome.gov/genetics-glossary/messenger-rna</a:t>
            </a:r>
            <a:r>
              <a:rPr lang="en-US" sz="2200" dirty="0">
                <a:solidFill>
                  <a:schemeClr val="bg2"/>
                </a:solidFill>
              </a:rPr>
              <a:t> </a:t>
            </a:r>
          </a:p>
        </p:txBody>
      </p:sp>
    </p:spTree>
    <p:extLst>
      <p:ext uri="{BB962C8B-B14F-4D97-AF65-F5344CB8AC3E}">
        <p14:creationId xmlns:p14="http://schemas.microsoft.com/office/powerpoint/2010/main" val="320303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Key Verses</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fontScale="92500"/>
          </a:bodyPr>
          <a:lstStyle/>
          <a:p>
            <a:r>
              <a:rPr lang="en-US" sz="3200" dirty="0">
                <a:solidFill>
                  <a:schemeClr val="bg2"/>
                </a:solidFill>
              </a:rPr>
              <a:t>And that no man might buy or sell, save he that had the mark, or the name of the beast, or the number of his name. Here is wisdom. </a:t>
            </a:r>
          </a:p>
          <a:p>
            <a:r>
              <a:rPr lang="en-US" sz="3200" dirty="0">
                <a:solidFill>
                  <a:schemeClr val="bg2"/>
                </a:solidFill>
              </a:rPr>
              <a:t>Let him that has understanding </a:t>
            </a:r>
            <a:r>
              <a:rPr lang="en-US" sz="3200" u="sng" dirty="0">
                <a:solidFill>
                  <a:schemeClr val="bg2"/>
                </a:solidFill>
              </a:rPr>
              <a:t>calculate</a:t>
            </a:r>
            <a:r>
              <a:rPr lang="en-US" sz="3200" dirty="0">
                <a:solidFill>
                  <a:schemeClr val="bg2"/>
                </a:solidFill>
              </a:rPr>
              <a:t> the number of the beast: for it is the number of a man; and his number is </a:t>
            </a:r>
            <a:r>
              <a:rPr lang="el-GR" sz="3600" b="1" i="0" u="none" strike="noStrike" baseline="0" dirty="0">
                <a:solidFill>
                  <a:schemeClr val="bg2"/>
                </a:solidFill>
                <a:latin typeface="Galatia SIL" panose="02000600020000020004" pitchFamily="2" charset="0"/>
              </a:rPr>
              <a:t>χξς</a:t>
            </a:r>
            <a:r>
              <a:rPr lang="en-US" sz="3200" dirty="0">
                <a:solidFill>
                  <a:schemeClr val="bg2"/>
                </a:solidFill>
              </a:rPr>
              <a:t>.(</a:t>
            </a:r>
            <a:r>
              <a:rPr lang="en-US" sz="3200" i="1" dirty="0">
                <a:solidFill>
                  <a:schemeClr val="bg2"/>
                </a:solidFill>
              </a:rPr>
              <a:t>chi, </a:t>
            </a:r>
            <a:r>
              <a:rPr lang="en-US" sz="3200" i="1" dirty="0" err="1">
                <a:solidFill>
                  <a:schemeClr val="bg2"/>
                </a:solidFill>
              </a:rPr>
              <a:t>tsi</a:t>
            </a:r>
            <a:r>
              <a:rPr lang="en-US" sz="3200" i="1" dirty="0">
                <a:solidFill>
                  <a:schemeClr val="bg2"/>
                </a:solidFill>
              </a:rPr>
              <a:t>, stigma</a:t>
            </a:r>
            <a:r>
              <a:rPr lang="en-US" sz="3200" dirty="0">
                <a:solidFill>
                  <a:schemeClr val="bg2"/>
                </a:solidFill>
              </a:rPr>
              <a:t>) (Hebrew Equivalents </a:t>
            </a:r>
            <a:r>
              <a:rPr lang="he-IL" sz="3200" dirty="0">
                <a:solidFill>
                  <a:schemeClr val="bg2"/>
                </a:solidFill>
                <a:latin typeface="Ezra SIL" panose="02000400000000000000" pitchFamily="2" charset="-79"/>
                <a:cs typeface="Ezra SIL" panose="02000400000000000000" pitchFamily="2" charset="-79"/>
              </a:rPr>
              <a:t>חצת</a:t>
            </a:r>
            <a:r>
              <a:rPr lang="en-US" sz="3200" dirty="0">
                <a:solidFill>
                  <a:schemeClr val="bg2"/>
                </a:solidFill>
                <a:latin typeface="Ezra SIL" panose="02000400000000000000" pitchFamily="2" charset="-79"/>
                <a:cs typeface="Ezra SIL" panose="02000400000000000000" pitchFamily="2" charset="-79"/>
              </a:rPr>
              <a:t> </a:t>
            </a:r>
            <a:r>
              <a:rPr lang="en-US" sz="3200" dirty="0">
                <a:solidFill>
                  <a:schemeClr val="bg2"/>
                </a:solidFill>
                <a:cs typeface="Ezra SIL" panose="02000400000000000000" pitchFamily="2" charset="-79"/>
              </a:rPr>
              <a:t>Hebrew Numeric values: 8, 90, 400)</a:t>
            </a:r>
            <a:r>
              <a:rPr lang="en-US" sz="3200" dirty="0">
                <a:solidFill>
                  <a:schemeClr val="bg2"/>
                </a:solidFill>
              </a:rPr>
              <a:t> (Greek numeric values: 600, 60, 6) (Revelation 13:17-18)</a:t>
            </a:r>
          </a:p>
        </p:txBody>
      </p:sp>
    </p:spTree>
    <p:extLst>
      <p:ext uri="{BB962C8B-B14F-4D97-AF65-F5344CB8AC3E}">
        <p14:creationId xmlns:p14="http://schemas.microsoft.com/office/powerpoint/2010/main" val="1690343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Definitions</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Count (KJV) Calculate (</a:t>
            </a:r>
            <a:r>
              <a:rPr lang="en-US" sz="3200" dirty="0" err="1">
                <a:solidFill>
                  <a:schemeClr val="bg2"/>
                </a:solidFill>
              </a:rPr>
              <a:t>Cepher</a:t>
            </a:r>
            <a:r>
              <a:rPr lang="en-US" sz="3200" dirty="0">
                <a:solidFill>
                  <a:schemeClr val="bg2"/>
                </a:solidFill>
              </a:rPr>
              <a:t>) </a:t>
            </a:r>
            <a:r>
              <a:rPr lang="en-US" sz="3200" i="1" dirty="0" err="1">
                <a:solidFill>
                  <a:schemeClr val="bg2"/>
                </a:solidFill>
              </a:rPr>
              <a:t>psephizo</a:t>
            </a:r>
            <a:endParaRPr lang="en-US" sz="3200" i="1" dirty="0">
              <a:solidFill>
                <a:schemeClr val="bg2"/>
              </a:solidFill>
            </a:endParaRPr>
          </a:p>
          <a:p>
            <a:pPr lvl="1"/>
            <a:r>
              <a:rPr lang="en-US" sz="3000" dirty="0">
                <a:solidFill>
                  <a:schemeClr val="bg2"/>
                </a:solidFill>
              </a:rPr>
              <a:t>To count with pebbles</a:t>
            </a:r>
          </a:p>
          <a:p>
            <a:pPr lvl="1"/>
            <a:r>
              <a:rPr lang="en-US" sz="3000" dirty="0">
                <a:solidFill>
                  <a:schemeClr val="bg2"/>
                </a:solidFill>
              </a:rPr>
              <a:t>To give one’s vote by casting a pebble into the urn</a:t>
            </a:r>
          </a:p>
          <a:p>
            <a:pPr lvl="1"/>
            <a:r>
              <a:rPr lang="en-US" sz="3000" dirty="0">
                <a:solidFill>
                  <a:schemeClr val="bg2"/>
                </a:solidFill>
              </a:rPr>
              <a:t>To compute or calculate</a:t>
            </a:r>
          </a:p>
        </p:txBody>
      </p:sp>
    </p:spTree>
    <p:extLst>
      <p:ext uri="{BB962C8B-B14F-4D97-AF65-F5344CB8AC3E}">
        <p14:creationId xmlns:p14="http://schemas.microsoft.com/office/powerpoint/2010/main" val="2213673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History of Calculation</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Calculation – History</a:t>
            </a:r>
          </a:p>
          <a:p>
            <a:pPr lvl="1"/>
            <a:r>
              <a:rPr lang="en-US" sz="2800" dirty="0">
                <a:solidFill>
                  <a:schemeClr val="bg2"/>
                </a:solidFill>
              </a:rPr>
              <a:t>In the Middle East in the first century, modern mathematics did not exist. Even the number “0” did not exist. </a:t>
            </a:r>
          </a:p>
          <a:p>
            <a:pPr lvl="1"/>
            <a:r>
              <a:rPr lang="en-US" sz="2800" dirty="0">
                <a:solidFill>
                  <a:schemeClr val="bg2"/>
                </a:solidFill>
              </a:rPr>
              <a:t>Even multiplication as we know it did not exist until the middle ages. In ancient times, multiplication tables were developed and used.</a:t>
            </a:r>
          </a:p>
          <a:p>
            <a:pPr lvl="1"/>
            <a:r>
              <a:rPr lang="en-US" sz="2800" dirty="0">
                <a:solidFill>
                  <a:schemeClr val="bg2"/>
                </a:solidFill>
              </a:rPr>
              <a:t>China and India were the first to develop modern multiplication tables and methods to multiply numbers.</a:t>
            </a:r>
          </a:p>
        </p:txBody>
      </p:sp>
    </p:spTree>
    <p:extLst>
      <p:ext uri="{BB962C8B-B14F-4D97-AF65-F5344CB8AC3E}">
        <p14:creationId xmlns:p14="http://schemas.microsoft.com/office/powerpoint/2010/main" val="2349145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History of Calculation II</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lnSpcReduction="10000"/>
          </a:bodyPr>
          <a:lstStyle/>
          <a:p>
            <a:r>
              <a:rPr lang="en-US" sz="3200" dirty="0">
                <a:solidFill>
                  <a:schemeClr val="bg2"/>
                </a:solidFill>
              </a:rPr>
              <a:t>Calculation – History</a:t>
            </a:r>
          </a:p>
          <a:p>
            <a:pPr lvl="1"/>
            <a:r>
              <a:rPr lang="en-US" sz="2800" dirty="0">
                <a:solidFill>
                  <a:schemeClr val="bg2"/>
                </a:solidFill>
              </a:rPr>
              <a:t>Modern mathematics did not come to the West until the 14</a:t>
            </a:r>
            <a:r>
              <a:rPr lang="en-US" sz="2800" baseline="30000" dirty="0">
                <a:solidFill>
                  <a:schemeClr val="bg2"/>
                </a:solidFill>
              </a:rPr>
              <a:t>th</a:t>
            </a:r>
            <a:r>
              <a:rPr lang="en-US" sz="2800" dirty="0">
                <a:solidFill>
                  <a:schemeClr val="bg2"/>
                </a:solidFill>
              </a:rPr>
              <a:t> century when Leonardo Fibonacci brought modern accounting and Indian numbers with him to Pisa in what is now Italy.  With Indian numbers, calculation became much easier.</a:t>
            </a:r>
          </a:p>
          <a:p>
            <a:pPr lvl="1"/>
            <a:r>
              <a:rPr lang="en-US" sz="2800" dirty="0">
                <a:solidFill>
                  <a:schemeClr val="bg2"/>
                </a:solidFill>
              </a:rPr>
              <a:t>Mathematics in the West advanced considerably with the introduction of Indian Numbers… Arithmetic, Algebra, Geometry, Calculus, Probability Theory… </a:t>
            </a:r>
          </a:p>
        </p:txBody>
      </p:sp>
    </p:spTree>
    <p:extLst>
      <p:ext uri="{BB962C8B-B14F-4D97-AF65-F5344CB8AC3E}">
        <p14:creationId xmlns:p14="http://schemas.microsoft.com/office/powerpoint/2010/main" val="93855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Calculating the Number of the Beast</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Alternative One – Addition:</a:t>
            </a:r>
          </a:p>
          <a:p>
            <a:pPr lvl="1"/>
            <a:r>
              <a:rPr lang="en-US" sz="2600" dirty="0">
                <a:solidFill>
                  <a:schemeClr val="bg2"/>
                </a:solidFill>
              </a:rPr>
              <a:t>600 + 60 + 6 = 666</a:t>
            </a:r>
          </a:p>
          <a:p>
            <a:r>
              <a:rPr lang="en-US" sz="2800" dirty="0">
                <a:solidFill>
                  <a:schemeClr val="bg2"/>
                </a:solidFill>
              </a:rPr>
              <a:t>Alternative Two – Subtraction:</a:t>
            </a:r>
          </a:p>
          <a:p>
            <a:pPr lvl="1"/>
            <a:r>
              <a:rPr lang="en-US" sz="2600" dirty="0">
                <a:solidFill>
                  <a:schemeClr val="bg2"/>
                </a:solidFill>
              </a:rPr>
              <a:t>600 – 60 – 6 = 534</a:t>
            </a:r>
          </a:p>
          <a:p>
            <a:r>
              <a:rPr lang="en-US" sz="2800" dirty="0">
                <a:solidFill>
                  <a:schemeClr val="bg2"/>
                </a:solidFill>
              </a:rPr>
              <a:t>Alternative Three – Division:</a:t>
            </a:r>
          </a:p>
          <a:p>
            <a:pPr lvl="1"/>
            <a:r>
              <a:rPr lang="en-US" sz="2600" dirty="0">
                <a:solidFill>
                  <a:schemeClr val="bg2"/>
                </a:solidFill>
              </a:rPr>
              <a:t>600/60 = 10/6 = 1.666666666…</a:t>
            </a:r>
          </a:p>
        </p:txBody>
      </p:sp>
    </p:spTree>
    <p:extLst>
      <p:ext uri="{BB962C8B-B14F-4D97-AF65-F5344CB8AC3E}">
        <p14:creationId xmlns:p14="http://schemas.microsoft.com/office/powerpoint/2010/main" val="3969984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Calculating the Number of the Beast</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Alternative Four – Multiplication:</a:t>
            </a:r>
          </a:p>
          <a:p>
            <a:pPr lvl="1"/>
            <a:r>
              <a:rPr lang="en-US" sz="2400" dirty="0">
                <a:solidFill>
                  <a:schemeClr val="bg2"/>
                </a:solidFill>
              </a:rPr>
              <a:t>600 x 60 x 6 = 216,000</a:t>
            </a:r>
          </a:p>
          <a:p>
            <a:pPr lvl="1"/>
            <a:r>
              <a:rPr lang="en-US" sz="2400" dirty="0">
                <a:solidFill>
                  <a:schemeClr val="bg2"/>
                </a:solidFill>
              </a:rPr>
              <a:t>This number matches the number of genes found in the Triple Helix DNA designed in Cambridge, England.</a:t>
            </a:r>
          </a:p>
          <a:p>
            <a:pPr lvl="1"/>
            <a:r>
              <a:rPr lang="en-US" sz="2400" dirty="0">
                <a:solidFill>
                  <a:schemeClr val="bg2"/>
                </a:solidFill>
              </a:rPr>
              <a:t>216,000 / 3 = 72,000 number of genes in one strand of DNA.</a:t>
            </a:r>
          </a:p>
          <a:p>
            <a:pPr lvl="1"/>
            <a:r>
              <a:rPr lang="en-US" sz="2400" dirty="0">
                <a:solidFill>
                  <a:schemeClr val="bg2"/>
                </a:solidFill>
              </a:rPr>
              <a:t>And if one prevail against him, two shall withstand him; and a threefold cord is not quickly broken. (Ecclesiastes 4:12)</a:t>
            </a:r>
          </a:p>
        </p:txBody>
      </p:sp>
    </p:spTree>
    <p:extLst>
      <p:ext uri="{BB962C8B-B14F-4D97-AF65-F5344CB8AC3E}">
        <p14:creationId xmlns:p14="http://schemas.microsoft.com/office/powerpoint/2010/main" val="3448225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Calculating the Number of the Beast</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lnSpcReduction="10000"/>
          </a:bodyPr>
          <a:lstStyle/>
          <a:p>
            <a:r>
              <a:rPr lang="en-US" sz="2400" dirty="0">
                <a:solidFill>
                  <a:schemeClr val="bg2"/>
                </a:solidFill>
              </a:rPr>
              <a:t>And he causes all, both small and great, rich and poor, free and bond, to receive a mark in their right hand, or in their foreheads: And that no man might buy or sell, save he that had the mark, or the name of the beast, or the number of his name. Here is wisdom. Let him that has understanding calculate the number of the beast: for it is the number of a man; and his number is </a:t>
            </a:r>
            <a:r>
              <a:rPr lang="el-GR" sz="2400" b="1" i="0" u="none" strike="noStrike" baseline="0" dirty="0">
                <a:solidFill>
                  <a:schemeClr val="bg2"/>
                </a:solidFill>
                <a:latin typeface="Galatia SIL" panose="02000600020000020004" pitchFamily="2" charset="0"/>
              </a:rPr>
              <a:t>χξς</a:t>
            </a:r>
            <a:r>
              <a:rPr lang="en-US" sz="2400" dirty="0">
                <a:solidFill>
                  <a:schemeClr val="bg2"/>
                </a:solidFill>
              </a:rPr>
              <a:t>. (Revelation 13:16-18)</a:t>
            </a:r>
          </a:p>
          <a:p>
            <a:r>
              <a:rPr lang="en-US" sz="2400" dirty="0">
                <a:solidFill>
                  <a:schemeClr val="bg2"/>
                </a:solidFill>
              </a:rPr>
              <a:t>The mark of the beast then is the Triple Helix, which is introduced into human beings via the “jab.”</a:t>
            </a:r>
          </a:p>
          <a:p>
            <a:r>
              <a:rPr lang="en-US" sz="2400" dirty="0">
                <a:solidFill>
                  <a:schemeClr val="bg2"/>
                </a:solidFill>
              </a:rPr>
              <a:t>The jab contains the mRNA that starts the conversion of the human being into a modified form. But what is the modified form?</a:t>
            </a:r>
          </a:p>
        </p:txBody>
      </p:sp>
    </p:spTree>
    <p:extLst>
      <p:ext uri="{BB962C8B-B14F-4D97-AF65-F5344CB8AC3E}">
        <p14:creationId xmlns:p14="http://schemas.microsoft.com/office/powerpoint/2010/main" val="214452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Sealed 144,000</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And I saw another angel ascending from the </a:t>
            </a:r>
            <a:r>
              <a:rPr lang="en-US" sz="3200" u="sng" dirty="0">
                <a:solidFill>
                  <a:schemeClr val="bg2"/>
                </a:solidFill>
              </a:rPr>
              <a:t>east</a:t>
            </a:r>
            <a:r>
              <a:rPr lang="en-US" sz="3200" dirty="0">
                <a:solidFill>
                  <a:schemeClr val="bg2"/>
                </a:solidFill>
              </a:rPr>
              <a:t>, having the </a:t>
            </a:r>
            <a:r>
              <a:rPr lang="en-US" sz="3200" u="sng" dirty="0">
                <a:solidFill>
                  <a:schemeClr val="bg2"/>
                </a:solidFill>
              </a:rPr>
              <a:t>seal of the living </a:t>
            </a:r>
            <a:r>
              <a:rPr lang="en-US" sz="3200" i="1" u="sng" dirty="0" err="1">
                <a:solidFill>
                  <a:schemeClr val="bg2"/>
                </a:solidFill>
              </a:rPr>
              <a:t>Elohiym</a:t>
            </a:r>
            <a:r>
              <a:rPr lang="en-US" sz="3200" dirty="0">
                <a:solidFill>
                  <a:schemeClr val="bg2"/>
                </a:solidFill>
              </a:rPr>
              <a:t>: and he cried with a loud voice to the four angels, to whom it was given to hurt the earth and the sea, </a:t>
            </a:r>
          </a:p>
          <a:p>
            <a:r>
              <a:rPr lang="en-US" sz="3200" dirty="0">
                <a:solidFill>
                  <a:schemeClr val="bg2"/>
                </a:solidFill>
              </a:rPr>
              <a:t>Saying, Hurt not the earth, neither the sea, nor the trees, </a:t>
            </a:r>
            <a:r>
              <a:rPr lang="en-US" sz="3200" u="sng" dirty="0">
                <a:solidFill>
                  <a:schemeClr val="bg2"/>
                </a:solidFill>
              </a:rPr>
              <a:t>till we have sealed the servants of our </a:t>
            </a:r>
            <a:r>
              <a:rPr lang="en-US" sz="3200" u="sng" dirty="0" err="1">
                <a:solidFill>
                  <a:schemeClr val="bg2"/>
                </a:solidFill>
              </a:rPr>
              <a:t>Elohiym</a:t>
            </a:r>
            <a:r>
              <a:rPr lang="en-US" sz="3200" u="sng" dirty="0">
                <a:solidFill>
                  <a:schemeClr val="bg2"/>
                </a:solidFill>
              </a:rPr>
              <a:t> in their foreheads</a:t>
            </a:r>
            <a:r>
              <a:rPr lang="en-US" sz="3200" dirty="0">
                <a:solidFill>
                  <a:schemeClr val="bg2"/>
                </a:solidFill>
              </a:rPr>
              <a:t>. (Revelation 7:2-3)</a:t>
            </a:r>
          </a:p>
        </p:txBody>
      </p:sp>
    </p:spTree>
    <p:extLst>
      <p:ext uri="{BB962C8B-B14F-4D97-AF65-F5344CB8AC3E}">
        <p14:creationId xmlns:p14="http://schemas.microsoft.com/office/powerpoint/2010/main" val="2395020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Calculating the Number of the Beast</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714756" y="2159947"/>
            <a:ext cx="4453145" cy="3678303"/>
          </a:xfrm>
        </p:spPr>
        <p:txBody>
          <a:bodyPr anchor="t">
            <a:normAutofit/>
          </a:bodyPr>
          <a:lstStyle/>
          <a:p>
            <a:r>
              <a:rPr lang="en-US" sz="2400" dirty="0">
                <a:solidFill>
                  <a:schemeClr val="bg2"/>
                </a:solidFill>
              </a:rPr>
              <a:t>144,000 genes breaks down to:</a:t>
            </a:r>
          </a:p>
          <a:p>
            <a:pPr lvl="1"/>
            <a:r>
              <a:rPr lang="en-US" sz="2200" dirty="0">
                <a:solidFill>
                  <a:schemeClr val="bg2"/>
                </a:solidFill>
              </a:rPr>
              <a:t>2</a:t>
            </a:r>
            <a:r>
              <a:rPr lang="en-US" sz="2200" baseline="30000" dirty="0">
                <a:solidFill>
                  <a:schemeClr val="bg2"/>
                </a:solidFill>
              </a:rPr>
              <a:t>7</a:t>
            </a:r>
            <a:r>
              <a:rPr lang="en-US" sz="2200" dirty="0">
                <a:solidFill>
                  <a:schemeClr val="bg2"/>
                </a:solidFill>
              </a:rPr>
              <a:t> </a:t>
            </a:r>
          </a:p>
          <a:p>
            <a:pPr lvl="1"/>
            <a:r>
              <a:rPr lang="en-US" sz="2200" dirty="0">
                <a:solidFill>
                  <a:schemeClr val="bg2"/>
                </a:solidFill>
              </a:rPr>
              <a:t>3</a:t>
            </a:r>
            <a:r>
              <a:rPr lang="en-US" sz="2200" baseline="30000" dirty="0">
                <a:solidFill>
                  <a:schemeClr val="bg2"/>
                </a:solidFill>
              </a:rPr>
              <a:t>2</a:t>
            </a:r>
          </a:p>
          <a:p>
            <a:pPr lvl="1"/>
            <a:r>
              <a:rPr lang="en-US" sz="2200" dirty="0">
                <a:solidFill>
                  <a:schemeClr val="bg2"/>
                </a:solidFill>
              </a:rPr>
              <a:t>5</a:t>
            </a:r>
            <a:r>
              <a:rPr lang="en-US" sz="2200" baseline="30000" dirty="0">
                <a:solidFill>
                  <a:schemeClr val="bg2"/>
                </a:solidFill>
              </a:rPr>
              <a:t>3</a:t>
            </a:r>
          </a:p>
        </p:txBody>
      </p:sp>
      <p:sp>
        <p:nvSpPr>
          <p:cNvPr id="6" name="Content Placeholder 2">
            <a:extLst>
              <a:ext uri="{FF2B5EF4-FFF2-40B4-BE49-F238E27FC236}">
                <a16:creationId xmlns:a16="http://schemas.microsoft.com/office/drawing/2014/main" id="{8150CE1B-E583-DEC0-CEAB-6E0507F0A57B}"/>
              </a:ext>
            </a:extLst>
          </p:cNvPr>
          <p:cNvSpPr txBox="1">
            <a:spLocks/>
          </p:cNvSpPr>
          <p:nvPr/>
        </p:nvSpPr>
        <p:spPr>
          <a:xfrm>
            <a:off x="5356963" y="2283236"/>
            <a:ext cx="5790497" cy="3678303"/>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2600" dirty="0">
                <a:solidFill>
                  <a:schemeClr val="bg2"/>
                </a:solidFill>
              </a:rPr>
              <a:t>216,000 genes breaks down to:</a:t>
            </a:r>
          </a:p>
          <a:p>
            <a:pPr lvl="1"/>
            <a:r>
              <a:rPr lang="en-US" sz="2600" dirty="0">
                <a:solidFill>
                  <a:schemeClr val="bg2"/>
                </a:solidFill>
              </a:rPr>
              <a:t>2</a:t>
            </a:r>
            <a:r>
              <a:rPr lang="en-US" sz="2600" baseline="30000" dirty="0">
                <a:solidFill>
                  <a:schemeClr val="bg2"/>
                </a:solidFill>
              </a:rPr>
              <a:t>6</a:t>
            </a:r>
            <a:r>
              <a:rPr lang="en-US" sz="2600" dirty="0">
                <a:solidFill>
                  <a:schemeClr val="bg2"/>
                </a:solidFill>
              </a:rPr>
              <a:t> </a:t>
            </a:r>
          </a:p>
          <a:p>
            <a:pPr lvl="1"/>
            <a:r>
              <a:rPr lang="en-US" sz="2600" dirty="0">
                <a:solidFill>
                  <a:schemeClr val="bg2"/>
                </a:solidFill>
              </a:rPr>
              <a:t>3</a:t>
            </a:r>
            <a:r>
              <a:rPr lang="en-US" sz="2600" baseline="30000" dirty="0">
                <a:solidFill>
                  <a:schemeClr val="bg2"/>
                </a:solidFill>
              </a:rPr>
              <a:t>3</a:t>
            </a:r>
          </a:p>
          <a:p>
            <a:pPr lvl="1"/>
            <a:r>
              <a:rPr lang="en-US" sz="2600" dirty="0">
                <a:solidFill>
                  <a:schemeClr val="bg2"/>
                </a:solidFill>
              </a:rPr>
              <a:t>5</a:t>
            </a:r>
            <a:r>
              <a:rPr lang="en-US" sz="2600" baseline="30000" dirty="0">
                <a:solidFill>
                  <a:schemeClr val="bg2"/>
                </a:solidFill>
              </a:rPr>
              <a:t>3</a:t>
            </a:r>
          </a:p>
          <a:p>
            <a:r>
              <a:rPr lang="en-US" sz="2400" dirty="0">
                <a:solidFill>
                  <a:schemeClr val="bg2"/>
                </a:solidFill>
              </a:rPr>
              <a:t>Notice that the perfect number has been removed from the gene set and the number six has been added. It is NOT a Prime Number therefore it is NOT a stable system. It is no wonder so many people are dying.</a:t>
            </a:r>
          </a:p>
        </p:txBody>
      </p:sp>
    </p:spTree>
    <p:extLst>
      <p:ext uri="{BB962C8B-B14F-4D97-AF65-F5344CB8AC3E}">
        <p14:creationId xmlns:p14="http://schemas.microsoft.com/office/powerpoint/2010/main" val="4050837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Calculating the Number of the Beast</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714756" y="2159947"/>
            <a:ext cx="11213541" cy="3678303"/>
          </a:xfrm>
        </p:spPr>
        <p:txBody>
          <a:bodyPr anchor="t">
            <a:normAutofit/>
          </a:bodyPr>
          <a:lstStyle/>
          <a:p>
            <a:r>
              <a:rPr lang="en-US" sz="2800" dirty="0">
                <a:solidFill>
                  <a:schemeClr val="bg2"/>
                </a:solidFill>
              </a:rPr>
              <a:t>Many movies and television shows have proposed to modify the human genome for nefarious purposes, but the </a:t>
            </a:r>
            <a:r>
              <a:rPr lang="en-US" sz="2800" dirty="0" err="1">
                <a:solidFill>
                  <a:schemeClr val="bg2"/>
                </a:solidFill>
              </a:rPr>
              <a:t>Quatermass</a:t>
            </a:r>
            <a:r>
              <a:rPr lang="en-US" sz="2800" dirty="0">
                <a:solidFill>
                  <a:schemeClr val="bg2"/>
                </a:solidFill>
              </a:rPr>
              <a:t> series, first put out by British movie maker ITV and later by Hammer Films offered two ideas.</a:t>
            </a:r>
          </a:p>
          <a:p>
            <a:pPr lvl="1"/>
            <a:r>
              <a:rPr lang="en-US" sz="2600" dirty="0" err="1">
                <a:solidFill>
                  <a:schemeClr val="bg2"/>
                </a:solidFill>
              </a:rPr>
              <a:t>Quatermass</a:t>
            </a:r>
            <a:r>
              <a:rPr lang="en-US" sz="2600" dirty="0">
                <a:solidFill>
                  <a:schemeClr val="bg2"/>
                </a:solidFill>
              </a:rPr>
              <a:t> II: Enemy from Space</a:t>
            </a:r>
          </a:p>
          <a:p>
            <a:pPr lvl="1"/>
            <a:r>
              <a:rPr lang="en-US" sz="2600" dirty="0" err="1">
                <a:solidFill>
                  <a:schemeClr val="bg2"/>
                </a:solidFill>
              </a:rPr>
              <a:t>Quatermass</a:t>
            </a:r>
            <a:r>
              <a:rPr lang="en-US" sz="2600" dirty="0">
                <a:solidFill>
                  <a:schemeClr val="bg2"/>
                </a:solidFill>
              </a:rPr>
              <a:t>: Conclusion</a:t>
            </a:r>
          </a:p>
        </p:txBody>
      </p:sp>
    </p:spTree>
    <p:extLst>
      <p:ext uri="{BB962C8B-B14F-4D97-AF65-F5344CB8AC3E}">
        <p14:creationId xmlns:p14="http://schemas.microsoft.com/office/powerpoint/2010/main" val="2643289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Interesting Movie Serial from 1955</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714756" y="2159947"/>
            <a:ext cx="10896052" cy="3678303"/>
          </a:xfrm>
        </p:spPr>
        <p:txBody>
          <a:bodyPr anchor="t">
            <a:normAutofit/>
          </a:bodyPr>
          <a:lstStyle/>
          <a:p>
            <a:endParaRPr lang="en-US" sz="2800" dirty="0">
              <a:solidFill>
                <a:schemeClr val="bg2"/>
              </a:solidFill>
            </a:endParaRPr>
          </a:p>
          <a:p>
            <a:r>
              <a:rPr lang="en-US" sz="2800" dirty="0" err="1">
                <a:solidFill>
                  <a:srgbClr val="FFFF00"/>
                </a:solidFill>
                <a:hlinkClick r:id="rId2">
                  <a:extLst>
                    <a:ext uri="{A12FA001-AC4F-418D-AE19-62706E023703}">
                      <ahyp:hlinkClr xmlns:ahyp="http://schemas.microsoft.com/office/drawing/2018/hyperlinkcolor" val="tx"/>
                    </a:ext>
                  </a:extLst>
                </a:hlinkClick>
              </a:rPr>
              <a:t>Quatermass</a:t>
            </a:r>
            <a:r>
              <a:rPr lang="en-US" sz="2800" dirty="0">
                <a:solidFill>
                  <a:srgbClr val="FFFF00"/>
                </a:solidFill>
                <a:hlinkClick r:id="rId2">
                  <a:extLst>
                    <a:ext uri="{A12FA001-AC4F-418D-AE19-62706E023703}">
                      <ahyp:hlinkClr xmlns:ahyp="http://schemas.microsoft.com/office/drawing/2018/hyperlinkcolor" val="tx"/>
                    </a:ext>
                  </a:extLst>
                </a:hlinkClick>
              </a:rPr>
              <a:t> II</a:t>
            </a:r>
            <a:endParaRPr lang="en-US" sz="2800" dirty="0">
              <a:solidFill>
                <a:srgbClr val="FFFF00"/>
              </a:solidFill>
            </a:endParaRPr>
          </a:p>
          <a:p>
            <a:endParaRPr lang="en-US" sz="2800" dirty="0">
              <a:solidFill>
                <a:schemeClr val="bg2"/>
              </a:solidFill>
            </a:endParaRPr>
          </a:p>
          <a:p>
            <a:endParaRPr lang="en-US" sz="2200" baseline="30000" dirty="0">
              <a:solidFill>
                <a:schemeClr val="bg2"/>
              </a:solidFill>
            </a:endParaRPr>
          </a:p>
          <a:p>
            <a:endParaRPr lang="en-US" sz="2200" baseline="30000" dirty="0">
              <a:solidFill>
                <a:schemeClr val="bg2"/>
              </a:solidFill>
            </a:endParaRPr>
          </a:p>
          <a:p>
            <a:r>
              <a:rPr lang="en-US" sz="2200" dirty="0" err="1">
                <a:solidFill>
                  <a:schemeClr val="bg2"/>
                </a:solidFill>
                <a:hlinkClick r:id="rId3"/>
              </a:rPr>
              <a:t>Quatermass</a:t>
            </a:r>
            <a:r>
              <a:rPr lang="en-US" sz="2200" dirty="0">
                <a:solidFill>
                  <a:schemeClr val="bg2"/>
                </a:solidFill>
                <a:hlinkClick r:id="rId3"/>
              </a:rPr>
              <a:t> II: Enemy from Space</a:t>
            </a:r>
            <a:endParaRPr lang="en-US" sz="2200" dirty="0">
              <a:solidFill>
                <a:schemeClr val="bg2"/>
              </a:solidFill>
            </a:endParaRPr>
          </a:p>
        </p:txBody>
      </p:sp>
      <p:pic>
        <p:nvPicPr>
          <p:cNvPr id="4" name="Picture 3">
            <a:extLst>
              <a:ext uri="{FF2B5EF4-FFF2-40B4-BE49-F238E27FC236}">
                <a16:creationId xmlns:a16="http://schemas.microsoft.com/office/drawing/2014/main" id="{24391126-A4BB-8AB5-B83D-1D4BA1ADCC4C}"/>
              </a:ext>
            </a:extLst>
          </p:cNvPr>
          <p:cNvPicPr>
            <a:picLocks noChangeAspect="1"/>
          </p:cNvPicPr>
          <p:nvPr/>
        </p:nvPicPr>
        <p:blipFill>
          <a:blip r:embed="rId4"/>
          <a:stretch>
            <a:fillRect/>
          </a:stretch>
        </p:blipFill>
        <p:spPr>
          <a:xfrm>
            <a:off x="3919056" y="2159947"/>
            <a:ext cx="2381250" cy="1781175"/>
          </a:xfrm>
          <a:prstGeom prst="rect">
            <a:avLst/>
          </a:prstGeom>
        </p:spPr>
      </p:pic>
      <p:pic>
        <p:nvPicPr>
          <p:cNvPr id="5" name="Picture 4">
            <a:extLst>
              <a:ext uri="{FF2B5EF4-FFF2-40B4-BE49-F238E27FC236}">
                <a16:creationId xmlns:a16="http://schemas.microsoft.com/office/drawing/2014/main" id="{8B4954B2-322D-7BCA-CB38-C8ABC555AF4D}"/>
              </a:ext>
            </a:extLst>
          </p:cNvPr>
          <p:cNvPicPr>
            <a:picLocks noChangeAspect="1"/>
          </p:cNvPicPr>
          <p:nvPr/>
        </p:nvPicPr>
        <p:blipFill>
          <a:blip r:embed="rId5"/>
          <a:stretch>
            <a:fillRect/>
          </a:stretch>
        </p:blipFill>
        <p:spPr>
          <a:xfrm>
            <a:off x="5335124" y="4216097"/>
            <a:ext cx="2466975" cy="1857375"/>
          </a:xfrm>
          <a:prstGeom prst="rect">
            <a:avLst/>
          </a:prstGeom>
        </p:spPr>
      </p:pic>
    </p:spTree>
    <p:extLst>
      <p:ext uri="{BB962C8B-B14F-4D97-AF65-F5344CB8AC3E}">
        <p14:creationId xmlns:p14="http://schemas.microsoft.com/office/powerpoint/2010/main" val="48208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Interesting Movie Serial from 1979</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714756" y="2159947"/>
            <a:ext cx="10896052" cy="3678303"/>
          </a:xfrm>
        </p:spPr>
        <p:txBody>
          <a:bodyPr anchor="t">
            <a:normAutofit/>
          </a:bodyPr>
          <a:lstStyle/>
          <a:p>
            <a:r>
              <a:rPr lang="en-US" sz="2800" dirty="0" err="1">
                <a:solidFill>
                  <a:schemeClr val="bg2"/>
                </a:solidFill>
              </a:rPr>
              <a:t>Quatermass</a:t>
            </a:r>
            <a:r>
              <a:rPr lang="en-US" sz="2800" dirty="0">
                <a:solidFill>
                  <a:schemeClr val="bg2"/>
                </a:solidFill>
              </a:rPr>
              <a:t>: Conclusion</a:t>
            </a:r>
          </a:p>
          <a:p>
            <a:pPr lvl="1"/>
            <a:r>
              <a:rPr lang="en-US" sz="2600" dirty="0">
                <a:solidFill>
                  <a:srgbClr val="FFFF00"/>
                </a:solidFill>
                <a:hlinkClick r:id="rId2">
                  <a:extLst>
                    <a:ext uri="{A12FA001-AC4F-418D-AE19-62706E023703}">
                      <ahyp:hlinkClr xmlns:ahyp="http://schemas.microsoft.com/office/drawing/2018/hyperlinkcolor" val="tx"/>
                    </a:ext>
                  </a:extLst>
                </a:hlinkClick>
              </a:rPr>
              <a:t>Part I: </a:t>
            </a:r>
            <a:r>
              <a:rPr lang="en-US" sz="2600" dirty="0" err="1">
                <a:solidFill>
                  <a:srgbClr val="FFFF00"/>
                </a:solidFill>
                <a:hlinkClick r:id="rId2">
                  <a:extLst>
                    <a:ext uri="{A12FA001-AC4F-418D-AE19-62706E023703}">
                      <ahyp:hlinkClr xmlns:ahyp="http://schemas.microsoft.com/office/drawing/2018/hyperlinkcolor" val="tx"/>
                    </a:ext>
                  </a:extLst>
                </a:hlinkClick>
              </a:rPr>
              <a:t>Ringstone</a:t>
            </a:r>
            <a:r>
              <a:rPr lang="en-US" sz="2600" dirty="0">
                <a:solidFill>
                  <a:srgbClr val="FFFF00"/>
                </a:solidFill>
                <a:hlinkClick r:id="rId2">
                  <a:extLst>
                    <a:ext uri="{A12FA001-AC4F-418D-AE19-62706E023703}">
                      <ahyp:hlinkClr xmlns:ahyp="http://schemas.microsoft.com/office/drawing/2018/hyperlinkcolor" val="tx"/>
                    </a:ext>
                  </a:extLst>
                </a:hlinkClick>
              </a:rPr>
              <a:t> Round</a:t>
            </a:r>
            <a:endParaRPr lang="en-US" sz="2600" dirty="0">
              <a:solidFill>
                <a:srgbClr val="FFFF00"/>
              </a:solidFill>
            </a:endParaRPr>
          </a:p>
          <a:p>
            <a:pPr lvl="1"/>
            <a:r>
              <a:rPr lang="en-US" sz="2600" dirty="0">
                <a:solidFill>
                  <a:srgbClr val="FFFF00"/>
                </a:solidFill>
                <a:hlinkClick r:id="rId3">
                  <a:extLst>
                    <a:ext uri="{A12FA001-AC4F-418D-AE19-62706E023703}">
                      <ahyp:hlinkClr xmlns:ahyp="http://schemas.microsoft.com/office/drawing/2018/hyperlinkcolor" val="tx"/>
                    </a:ext>
                  </a:extLst>
                </a:hlinkClick>
              </a:rPr>
              <a:t>Part II: Lovely Lightning</a:t>
            </a:r>
            <a:endParaRPr lang="en-US" sz="2600" dirty="0">
              <a:solidFill>
                <a:srgbClr val="FFFF00"/>
              </a:solidFill>
            </a:endParaRPr>
          </a:p>
          <a:p>
            <a:pPr lvl="1"/>
            <a:r>
              <a:rPr lang="en-US" sz="2600" dirty="0">
                <a:solidFill>
                  <a:srgbClr val="FFFF00"/>
                </a:solidFill>
                <a:hlinkClick r:id="rId4">
                  <a:extLst>
                    <a:ext uri="{A12FA001-AC4F-418D-AE19-62706E023703}">
                      <ahyp:hlinkClr xmlns:ahyp="http://schemas.microsoft.com/office/drawing/2018/hyperlinkcolor" val="tx"/>
                    </a:ext>
                  </a:extLst>
                </a:hlinkClick>
              </a:rPr>
              <a:t>Part III: What Lies Beneath</a:t>
            </a:r>
            <a:endParaRPr lang="en-US" sz="2600" dirty="0">
              <a:solidFill>
                <a:srgbClr val="FFFF00"/>
              </a:solidFill>
            </a:endParaRPr>
          </a:p>
          <a:p>
            <a:pPr lvl="1"/>
            <a:r>
              <a:rPr lang="en-US" sz="2600" dirty="0">
                <a:solidFill>
                  <a:srgbClr val="FFFF00"/>
                </a:solidFill>
                <a:hlinkClick r:id="rId5">
                  <a:extLst>
                    <a:ext uri="{A12FA001-AC4F-418D-AE19-62706E023703}">
                      <ahyp:hlinkClr xmlns:ahyp="http://schemas.microsoft.com/office/drawing/2018/hyperlinkcolor" val="tx"/>
                    </a:ext>
                  </a:extLst>
                </a:hlinkClick>
              </a:rPr>
              <a:t>Part IV: An Endangered Species</a:t>
            </a:r>
            <a:endParaRPr lang="en-US" sz="2600" dirty="0">
              <a:solidFill>
                <a:srgbClr val="FFFF00"/>
              </a:solidFill>
            </a:endParaRPr>
          </a:p>
          <a:p>
            <a:endParaRPr lang="en-US" sz="2200" dirty="0">
              <a:solidFill>
                <a:schemeClr val="bg2"/>
              </a:solidFill>
            </a:endParaRPr>
          </a:p>
        </p:txBody>
      </p:sp>
      <p:pic>
        <p:nvPicPr>
          <p:cNvPr id="5" name="Picture 4">
            <a:extLst>
              <a:ext uri="{FF2B5EF4-FFF2-40B4-BE49-F238E27FC236}">
                <a16:creationId xmlns:a16="http://schemas.microsoft.com/office/drawing/2014/main" id="{551AFA7A-5CB6-3551-1E31-723AC2F32FE5}"/>
              </a:ext>
            </a:extLst>
          </p:cNvPr>
          <p:cNvPicPr>
            <a:picLocks noChangeAspect="1"/>
          </p:cNvPicPr>
          <p:nvPr/>
        </p:nvPicPr>
        <p:blipFill>
          <a:blip r:embed="rId6"/>
          <a:stretch>
            <a:fillRect/>
          </a:stretch>
        </p:blipFill>
        <p:spPr>
          <a:xfrm>
            <a:off x="6096000" y="1995016"/>
            <a:ext cx="2783762" cy="4175643"/>
          </a:xfrm>
          <a:prstGeom prst="rect">
            <a:avLst/>
          </a:prstGeom>
        </p:spPr>
      </p:pic>
      <p:pic>
        <p:nvPicPr>
          <p:cNvPr id="6" name="Picture 5">
            <a:extLst>
              <a:ext uri="{FF2B5EF4-FFF2-40B4-BE49-F238E27FC236}">
                <a16:creationId xmlns:a16="http://schemas.microsoft.com/office/drawing/2014/main" id="{369DE901-8188-AC77-57D8-A7F20C14A648}"/>
              </a:ext>
            </a:extLst>
          </p:cNvPr>
          <p:cNvPicPr>
            <a:picLocks noChangeAspect="1"/>
          </p:cNvPicPr>
          <p:nvPr/>
        </p:nvPicPr>
        <p:blipFill>
          <a:blip r:embed="rId7"/>
          <a:stretch>
            <a:fillRect/>
          </a:stretch>
        </p:blipFill>
        <p:spPr>
          <a:xfrm>
            <a:off x="9032061" y="1980201"/>
            <a:ext cx="2982602" cy="4175643"/>
          </a:xfrm>
          <a:prstGeom prst="rect">
            <a:avLst/>
          </a:prstGeom>
        </p:spPr>
      </p:pic>
    </p:spTree>
    <p:extLst>
      <p:ext uri="{BB962C8B-B14F-4D97-AF65-F5344CB8AC3E}">
        <p14:creationId xmlns:p14="http://schemas.microsoft.com/office/powerpoint/2010/main" val="1165921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EC09-85BE-2F4F-C52E-14C5F96F5703}"/>
              </a:ext>
            </a:extLst>
          </p:cNvPr>
          <p:cNvSpPr>
            <a:spLocks noGrp="1"/>
          </p:cNvSpPr>
          <p:nvPr>
            <p:ph type="title"/>
          </p:nvPr>
        </p:nvSpPr>
        <p:spPr>
          <a:solidFill>
            <a:schemeClr val="tx1"/>
          </a:solidFill>
        </p:spPr>
        <p:txBody>
          <a:bodyPr anchor="ctr">
            <a:normAutofit/>
          </a:bodyPr>
          <a:lstStyle/>
          <a:p>
            <a:pPr algn="ctr"/>
            <a:r>
              <a:rPr lang="en-US" sz="4000" cap="none" dirty="0"/>
              <a:t>Redemption from the Mark?</a:t>
            </a:r>
          </a:p>
        </p:txBody>
      </p:sp>
      <p:sp>
        <p:nvSpPr>
          <p:cNvPr id="3" name="Content Placeholder 2">
            <a:extLst>
              <a:ext uri="{FF2B5EF4-FFF2-40B4-BE49-F238E27FC236}">
                <a16:creationId xmlns:a16="http://schemas.microsoft.com/office/drawing/2014/main" id="{90947B91-F59A-3908-BBF5-95F5576A741D}"/>
              </a:ext>
            </a:extLst>
          </p:cNvPr>
          <p:cNvSpPr>
            <a:spLocks noGrp="1"/>
          </p:cNvSpPr>
          <p:nvPr>
            <p:ph idx="1"/>
          </p:nvPr>
        </p:nvSpPr>
        <p:spPr>
          <a:xfrm>
            <a:off x="581192" y="2180496"/>
            <a:ext cx="11029615" cy="4312771"/>
          </a:xfrm>
        </p:spPr>
        <p:txBody>
          <a:bodyPr anchor="t">
            <a:normAutofit lnSpcReduction="10000"/>
          </a:bodyPr>
          <a:lstStyle/>
          <a:p>
            <a:r>
              <a:rPr lang="en-US" sz="2400" dirty="0">
                <a:solidFill>
                  <a:schemeClr val="bg1"/>
                </a:solidFill>
              </a:rPr>
              <a:t>So shall ye know that I am YHWH your Elohim dwelling in Zion, my holy mountain: then shall Jerusalem be holy, and there shall no strangers pass through her any more. </a:t>
            </a:r>
          </a:p>
          <a:p>
            <a:r>
              <a:rPr lang="en-US" sz="2400" spc="-40" dirty="0">
                <a:solidFill>
                  <a:schemeClr val="bg1"/>
                </a:solidFill>
              </a:rPr>
              <a:t>And it shall come to pass in that day, that the mountains shall drop down new wine, and the hills shall flow with milk, and all the rivers of Judah shall flow with waters, and a fountain shall come forth of the house of YHWH, and shall water the valley of Shittim. </a:t>
            </a:r>
          </a:p>
          <a:p>
            <a:r>
              <a:rPr lang="en-US" sz="2400" dirty="0">
                <a:solidFill>
                  <a:schemeClr val="bg1"/>
                </a:solidFill>
              </a:rPr>
              <a:t>Egypt shall be a desolation, and Edom shall be a desolate wilderness, for the violence against the children of Judah, because they have shed innocent blood in their land. </a:t>
            </a:r>
          </a:p>
          <a:p>
            <a:r>
              <a:rPr lang="en-US" sz="2400" dirty="0">
                <a:solidFill>
                  <a:schemeClr val="bg1"/>
                </a:solidFill>
              </a:rPr>
              <a:t>But Judah shall dwell for ever, and Jerusalem from generation to generation. </a:t>
            </a:r>
          </a:p>
          <a:p>
            <a:r>
              <a:rPr lang="en-US" sz="2400" dirty="0">
                <a:solidFill>
                  <a:schemeClr val="bg1"/>
                </a:solidFill>
              </a:rPr>
              <a:t>For </a:t>
            </a:r>
            <a:r>
              <a:rPr lang="en-US" sz="2400" u="sng" dirty="0">
                <a:solidFill>
                  <a:schemeClr val="bg1"/>
                </a:solidFill>
              </a:rPr>
              <a:t>I will cleanse their blood that I have not cleansed</a:t>
            </a:r>
            <a:r>
              <a:rPr lang="en-US" sz="2400" dirty="0">
                <a:solidFill>
                  <a:schemeClr val="bg1"/>
                </a:solidFill>
              </a:rPr>
              <a:t>: for YHWH dwelleth in Zion. (Joel 3:17-21)</a:t>
            </a:r>
            <a:endParaRPr lang="en-US" dirty="0">
              <a:solidFill>
                <a:schemeClr val="bg1"/>
              </a:solidFill>
            </a:endParaRPr>
          </a:p>
        </p:txBody>
      </p:sp>
    </p:spTree>
    <p:extLst>
      <p:ext uri="{BB962C8B-B14F-4D97-AF65-F5344CB8AC3E}">
        <p14:creationId xmlns:p14="http://schemas.microsoft.com/office/powerpoint/2010/main" val="460732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EEC09-85BE-2F4F-C52E-14C5F96F5703}"/>
              </a:ext>
            </a:extLst>
          </p:cNvPr>
          <p:cNvSpPr>
            <a:spLocks noGrp="1"/>
          </p:cNvSpPr>
          <p:nvPr>
            <p:ph type="title"/>
          </p:nvPr>
        </p:nvSpPr>
        <p:spPr>
          <a:solidFill>
            <a:schemeClr val="tx1"/>
          </a:solidFill>
        </p:spPr>
        <p:txBody>
          <a:bodyPr anchor="ctr">
            <a:normAutofit/>
          </a:bodyPr>
          <a:lstStyle/>
          <a:p>
            <a:pPr algn="ctr"/>
            <a:r>
              <a:rPr lang="en-US" sz="4000" cap="none" dirty="0"/>
              <a:t>Redemption from the Mark?</a:t>
            </a:r>
          </a:p>
        </p:txBody>
      </p:sp>
      <p:sp>
        <p:nvSpPr>
          <p:cNvPr id="3" name="Content Placeholder 2">
            <a:extLst>
              <a:ext uri="{FF2B5EF4-FFF2-40B4-BE49-F238E27FC236}">
                <a16:creationId xmlns:a16="http://schemas.microsoft.com/office/drawing/2014/main" id="{90947B91-F59A-3908-BBF5-95F5576A741D}"/>
              </a:ext>
            </a:extLst>
          </p:cNvPr>
          <p:cNvSpPr>
            <a:spLocks noGrp="1"/>
          </p:cNvSpPr>
          <p:nvPr>
            <p:ph idx="1"/>
          </p:nvPr>
        </p:nvSpPr>
        <p:spPr/>
        <p:txBody>
          <a:bodyPr anchor="t">
            <a:normAutofit/>
          </a:bodyPr>
          <a:lstStyle/>
          <a:p>
            <a:r>
              <a:rPr lang="en-US" sz="2800" dirty="0">
                <a:solidFill>
                  <a:schemeClr val="bg1"/>
                </a:solidFill>
              </a:rPr>
              <a:t>Deliverance Prayer from the Mark</a:t>
            </a:r>
          </a:p>
          <a:p>
            <a:pPr lvl="1"/>
            <a:r>
              <a:rPr lang="en-US" sz="2600" dirty="0">
                <a:solidFill>
                  <a:srgbClr val="FFFF00"/>
                </a:solidFill>
                <a:hlinkClick r:id="rId2">
                  <a:extLst>
                    <a:ext uri="{A12FA001-AC4F-418D-AE19-62706E023703}">
                      <ahyp:hlinkClr xmlns:ahyp="http://schemas.microsoft.com/office/drawing/2018/hyperlinkcolor" val="tx"/>
                    </a:ext>
                  </a:extLst>
                </a:hlinkClick>
              </a:rPr>
              <a:t>http://jonvanhelsing.com/Vaccine_Prayer1.html</a:t>
            </a:r>
            <a:endParaRPr lang="en-US" sz="2600" dirty="0">
              <a:solidFill>
                <a:srgbClr val="FFFF00"/>
              </a:solidFill>
            </a:endParaRPr>
          </a:p>
          <a:p>
            <a:pPr lvl="1"/>
            <a:r>
              <a:rPr lang="en-US" sz="2600" dirty="0">
                <a:solidFill>
                  <a:srgbClr val="FFFF00"/>
                </a:solidFill>
                <a:hlinkClick r:id="rId3">
                  <a:extLst>
                    <a:ext uri="{A12FA001-AC4F-418D-AE19-62706E023703}">
                      <ahyp:hlinkClr xmlns:ahyp="http://schemas.microsoft.com/office/drawing/2018/hyperlinkcolor" val="tx"/>
                    </a:ext>
                  </a:extLst>
                </a:hlinkClick>
              </a:rPr>
              <a:t>https://aliveontheedge.com/2021_Files/index.html#Vaccine_Prayer</a:t>
            </a:r>
            <a:endParaRPr lang="en-US" sz="2600" dirty="0">
              <a:solidFill>
                <a:srgbClr val="FFFF00"/>
              </a:solidFill>
            </a:endParaRPr>
          </a:p>
          <a:p>
            <a:pPr lvl="1"/>
            <a:endParaRPr lang="en-US" sz="2600" dirty="0">
              <a:solidFill>
                <a:schemeClr val="bg1"/>
              </a:solidFill>
            </a:endParaRPr>
          </a:p>
        </p:txBody>
      </p:sp>
    </p:spTree>
    <p:extLst>
      <p:ext uri="{BB962C8B-B14F-4D97-AF65-F5344CB8AC3E}">
        <p14:creationId xmlns:p14="http://schemas.microsoft.com/office/powerpoint/2010/main" val="271230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296275" y="1419226"/>
            <a:ext cx="3081576" cy="1746762"/>
          </a:xfrm>
        </p:spPr>
        <p:txBody>
          <a:bodyPr>
            <a:normAutofit/>
          </a:bodyPr>
          <a:lstStyle/>
          <a:p>
            <a:r>
              <a:rPr lang="en-US" dirty="0">
                <a:solidFill>
                  <a:srgbClr val="FFFFFF"/>
                </a:solidFill>
              </a:rPr>
              <a:t>Thank You</a:t>
            </a:r>
          </a:p>
        </p:txBody>
      </p:sp>
      <p:sp>
        <p:nvSpPr>
          <p:cNvPr id="3" name="Subtitle 2">
            <a:extLst>
              <a:ext uri="{FF2B5EF4-FFF2-40B4-BE49-F238E27FC236}">
                <a16:creationId xmlns:a16="http://schemas.microsoft.com/office/drawing/2014/main" id="{A9CB511D-EA45-4336-847C-1252667143B5}"/>
              </a:ext>
            </a:extLst>
          </p:cNvPr>
          <p:cNvSpPr>
            <a:spLocks noGrp="1"/>
          </p:cNvSpPr>
          <p:nvPr>
            <p:ph type="subTitle" idx="1"/>
          </p:nvPr>
        </p:nvSpPr>
        <p:spPr>
          <a:xfrm>
            <a:off x="8296275" y="3505095"/>
            <a:ext cx="3081576" cy="2629006"/>
          </a:xfrm>
        </p:spPr>
        <p:txBody>
          <a:bodyPr>
            <a:normAutofit/>
          </a:bodyPr>
          <a:lstStyle/>
          <a:p>
            <a:r>
              <a:rPr lang="en-US" dirty="0">
                <a:solidFill>
                  <a:schemeClr val="bg2"/>
                </a:solidFill>
              </a:rPr>
              <a:t>someone@example.com</a:t>
            </a:r>
          </a:p>
          <a:p>
            <a:endParaRPr lang="en-US" dirty="0">
              <a:solidFill>
                <a:schemeClr val="bg2"/>
              </a:solidFill>
            </a:endParaRPr>
          </a:p>
          <a:p>
            <a:endParaRPr lang="en-US" dirty="0">
              <a:solidFill>
                <a:schemeClr val="bg2"/>
              </a:solidFill>
            </a:endParaRP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50134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B1291-CA44-7391-5010-5D52DF6CA8BF}"/>
              </a:ext>
            </a:extLst>
          </p:cNvPr>
          <p:cNvSpPr>
            <a:spLocks noGrp="1"/>
          </p:cNvSpPr>
          <p:nvPr>
            <p:ph type="title"/>
          </p:nvPr>
        </p:nvSpPr>
        <p:spPr>
          <a:solidFill>
            <a:schemeClr val="tx1"/>
          </a:solidFill>
        </p:spPr>
        <p:txBody>
          <a:bodyPr anchor="ctr">
            <a:normAutofit/>
          </a:bodyPr>
          <a:lstStyle/>
          <a:p>
            <a:pPr algn="ctr"/>
            <a:r>
              <a:rPr lang="en-US" sz="4000" cap="none" dirty="0"/>
              <a:t>Interesting Book</a:t>
            </a:r>
          </a:p>
        </p:txBody>
      </p:sp>
      <p:pic>
        <p:nvPicPr>
          <p:cNvPr id="5" name="Content Placeholder 4" descr="Text, whiteboard&#10;&#10;Description automatically generated">
            <a:hlinkClick r:id="rId2"/>
            <a:extLst>
              <a:ext uri="{FF2B5EF4-FFF2-40B4-BE49-F238E27FC236}">
                <a16:creationId xmlns:a16="http://schemas.microsoft.com/office/drawing/2014/main" id="{976D3504-108A-40ED-BE4D-A7664B8B0CF6}"/>
              </a:ext>
            </a:extLst>
          </p:cNvPr>
          <p:cNvPicPr>
            <a:picLocks noGrp="1" noChangeAspect="1"/>
          </p:cNvPicPr>
          <p:nvPr>
            <p:ph idx="1"/>
          </p:nvPr>
        </p:nvPicPr>
        <p:blipFill>
          <a:blip r:embed="rId3"/>
          <a:stretch>
            <a:fillRect/>
          </a:stretch>
        </p:blipFill>
        <p:spPr>
          <a:xfrm>
            <a:off x="8896829" y="2477606"/>
            <a:ext cx="2455432" cy="3678238"/>
          </a:xfrm>
        </p:spPr>
      </p:pic>
      <p:sp>
        <p:nvSpPr>
          <p:cNvPr id="6" name="TextBox 5">
            <a:extLst>
              <a:ext uri="{FF2B5EF4-FFF2-40B4-BE49-F238E27FC236}">
                <a16:creationId xmlns:a16="http://schemas.microsoft.com/office/drawing/2014/main" id="{2D89C160-21BC-1DE6-B2CC-DF8C6EDEACB8}"/>
              </a:ext>
            </a:extLst>
          </p:cNvPr>
          <p:cNvSpPr txBox="1"/>
          <p:nvPr/>
        </p:nvSpPr>
        <p:spPr>
          <a:xfrm>
            <a:off x="839739" y="2215996"/>
            <a:ext cx="7502877" cy="326243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solidFill>
                  <a:schemeClr val="bg1"/>
                </a:solidFill>
              </a:rPr>
              <a:t>Here is a recently published book that outlines new ideas about what the Mark of the Beast could be. We will be using some of this author’s ideas.</a:t>
            </a:r>
          </a:p>
          <a:p>
            <a:pPr marL="457200" indent="-457200">
              <a:buFont typeface="Arial" panose="020B0604020202020204" pitchFamily="34" charset="0"/>
              <a:buChar char="•"/>
            </a:pPr>
            <a:r>
              <a:rPr lang="en-US" sz="2800" dirty="0">
                <a:solidFill>
                  <a:schemeClr val="bg1"/>
                </a:solidFill>
              </a:rPr>
              <a:t>We also borrowed some ideas from a presentation by attorney Dr. Stephen Pidgeon. </a:t>
            </a:r>
            <a:r>
              <a:rPr lang="en-US" sz="2800" dirty="0">
                <a:solidFill>
                  <a:srgbClr val="FFFF00"/>
                </a:solidFill>
                <a:hlinkClick r:id="rId4">
                  <a:extLst>
                    <a:ext uri="{A12FA001-AC4F-418D-AE19-62706E023703}">
                      <ahyp:hlinkClr xmlns:ahyp="http://schemas.microsoft.com/office/drawing/2018/hyperlinkcolor" val="tx"/>
                    </a:ext>
                  </a:extLst>
                </a:hlinkClick>
              </a:rPr>
              <a:t>Here is a link to his presentation.</a:t>
            </a:r>
            <a:endParaRPr lang="en-US" sz="2800" dirty="0">
              <a:solidFill>
                <a:srgbClr val="FFFF00"/>
              </a:solidFill>
            </a:endParaRPr>
          </a:p>
        </p:txBody>
      </p:sp>
    </p:spTree>
    <p:extLst>
      <p:ext uri="{BB962C8B-B14F-4D97-AF65-F5344CB8AC3E}">
        <p14:creationId xmlns:p14="http://schemas.microsoft.com/office/powerpoint/2010/main" val="203172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Sealed 144,000</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p:txBody>
          <a:bodyPr anchor="t">
            <a:normAutofit/>
          </a:bodyPr>
          <a:lstStyle/>
          <a:p>
            <a:r>
              <a:rPr lang="en-US" sz="3200" dirty="0">
                <a:solidFill>
                  <a:schemeClr val="bg2"/>
                </a:solidFill>
              </a:rPr>
              <a:t>Seal (</a:t>
            </a:r>
            <a:r>
              <a:rPr lang="el-GR" sz="3200" dirty="0">
                <a:solidFill>
                  <a:schemeClr val="bg2"/>
                </a:solidFill>
              </a:rPr>
              <a:t>σφραγίς</a:t>
            </a:r>
            <a:r>
              <a:rPr lang="en-US" sz="3200" dirty="0">
                <a:solidFill>
                  <a:schemeClr val="bg2"/>
                </a:solidFill>
              </a:rPr>
              <a:t>) </a:t>
            </a:r>
            <a:r>
              <a:rPr lang="en-US" sz="3200" i="1" dirty="0" err="1">
                <a:solidFill>
                  <a:schemeClr val="bg2"/>
                </a:solidFill>
              </a:rPr>
              <a:t>Sphragis</a:t>
            </a:r>
            <a:r>
              <a:rPr lang="en-US" sz="3200" i="1" dirty="0">
                <a:solidFill>
                  <a:schemeClr val="bg2"/>
                </a:solidFill>
              </a:rPr>
              <a:t> </a:t>
            </a:r>
            <a:r>
              <a:rPr lang="en-US" sz="3200" dirty="0">
                <a:solidFill>
                  <a:schemeClr val="bg2"/>
                </a:solidFill>
              </a:rPr>
              <a:t>a signet, an impressed stamp certifying genuineness of an item. </a:t>
            </a:r>
          </a:p>
          <a:p>
            <a:pPr lvl="1"/>
            <a:r>
              <a:rPr lang="en-US" sz="3000" dirty="0">
                <a:solidFill>
                  <a:schemeClr val="bg2"/>
                </a:solidFill>
              </a:rPr>
              <a:t>We find these seals on Microsoft software, in their efforts to fight software piracy.</a:t>
            </a:r>
          </a:p>
          <a:p>
            <a:pPr lvl="1"/>
            <a:r>
              <a:rPr lang="en-US" sz="3000" dirty="0">
                <a:solidFill>
                  <a:schemeClr val="bg2"/>
                </a:solidFill>
              </a:rPr>
              <a:t>We find similar seals on food products and liquors to certify their genuineness.</a:t>
            </a:r>
          </a:p>
        </p:txBody>
      </p:sp>
    </p:spTree>
    <p:extLst>
      <p:ext uri="{BB962C8B-B14F-4D97-AF65-F5344CB8AC3E}">
        <p14:creationId xmlns:p14="http://schemas.microsoft.com/office/powerpoint/2010/main" val="333372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Sealed 144,000</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2" y="2180496"/>
            <a:ext cx="11029615" cy="4179207"/>
          </a:xfrm>
        </p:spPr>
        <p:txBody>
          <a:bodyPr anchor="t">
            <a:normAutofit fontScale="92500" lnSpcReduction="20000"/>
          </a:bodyPr>
          <a:lstStyle/>
          <a:p>
            <a:r>
              <a:rPr lang="en-US" sz="3000" dirty="0">
                <a:solidFill>
                  <a:schemeClr val="bg2"/>
                </a:solidFill>
              </a:rPr>
              <a:t>And I heard a voice from heaven, as the voice of many waters, and as the voice of a great thunder: and I heard the voice of </a:t>
            </a:r>
            <a:r>
              <a:rPr lang="en-US" sz="3000" dirty="0" err="1">
                <a:solidFill>
                  <a:schemeClr val="bg2"/>
                </a:solidFill>
              </a:rPr>
              <a:t>kitharists</a:t>
            </a:r>
            <a:r>
              <a:rPr lang="en-US" sz="3000" dirty="0">
                <a:solidFill>
                  <a:schemeClr val="bg2"/>
                </a:solidFill>
              </a:rPr>
              <a:t> playing with their kithara: </a:t>
            </a:r>
          </a:p>
          <a:p>
            <a:r>
              <a:rPr lang="en-US" sz="3000" dirty="0">
                <a:solidFill>
                  <a:schemeClr val="bg2"/>
                </a:solidFill>
              </a:rPr>
              <a:t>And they sung as it were a new song before the throne, and before the four living creatures, and the elders: and no man could learn that song but the hundred and forty and four thousand, which were redeemed from the earth. </a:t>
            </a:r>
          </a:p>
          <a:p>
            <a:r>
              <a:rPr lang="en-US" sz="3000" dirty="0">
                <a:solidFill>
                  <a:schemeClr val="bg2"/>
                </a:solidFill>
              </a:rPr>
              <a:t>These are they which were not defiled </a:t>
            </a:r>
            <a:r>
              <a:rPr lang="en-US" sz="3000" u="sng" dirty="0">
                <a:solidFill>
                  <a:schemeClr val="bg2"/>
                </a:solidFill>
              </a:rPr>
              <a:t>with</a:t>
            </a:r>
            <a:r>
              <a:rPr lang="en-US" sz="3000" dirty="0">
                <a:solidFill>
                  <a:schemeClr val="bg2"/>
                </a:solidFill>
              </a:rPr>
              <a:t> women; for they are virgins. These are they which follow the Lamb whithersoever he goes. These were redeemed from among men, being the </a:t>
            </a:r>
            <a:r>
              <a:rPr lang="en-US" sz="3000" dirty="0" err="1">
                <a:solidFill>
                  <a:schemeClr val="bg2"/>
                </a:solidFill>
              </a:rPr>
              <a:t>firstfruits</a:t>
            </a:r>
            <a:r>
              <a:rPr lang="en-US" sz="3000" dirty="0">
                <a:solidFill>
                  <a:schemeClr val="bg2"/>
                </a:solidFill>
              </a:rPr>
              <a:t> unto </a:t>
            </a:r>
            <a:r>
              <a:rPr lang="en-US" sz="3000" dirty="0" err="1">
                <a:solidFill>
                  <a:schemeClr val="bg2"/>
                </a:solidFill>
              </a:rPr>
              <a:t>Elohiym</a:t>
            </a:r>
            <a:r>
              <a:rPr lang="en-US" sz="3000" dirty="0">
                <a:solidFill>
                  <a:schemeClr val="bg2"/>
                </a:solidFill>
              </a:rPr>
              <a:t> and to the Lamb. (Revelation 14:2-4)</a:t>
            </a:r>
          </a:p>
        </p:txBody>
      </p:sp>
    </p:spTree>
    <p:extLst>
      <p:ext uri="{BB962C8B-B14F-4D97-AF65-F5344CB8AC3E}">
        <p14:creationId xmlns:p14="http://schemas.microsoft.com/office/powerpoint/2010/main" val="1234240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Sealed 144,000</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2" y="2180496"/>
            <a:ext cx="11029615" cy="4179207"/>
          </a:xfrm>
        </p:spPr>
        <p:txBody>
          <a:bodyPr anchor="t">
            <a:normAutofit/>
          </a:bodyPr>
          <a:lstStyle/>
          <a:p>
            <a:r>
              <a:rPr lang="en-US" sz="3000" i="1" dirty="0">
                <a:solidFill>
                  <a:schemeClr val="bg2"/>
                </a:solidFill>
              </a:rPr>
              <a:t>Meta</a:t>
            </a:r>
            <a:r>
              <a:rPr lang="en-US" sz="3000" dirty="0">
                <a:solidFill>
                  <a:schemeClr val="bg2"/>
                </a:solidFill>
              </a:rPr>
              <a:t> (</a:t>
            </a:r>
            <a:r>
              <a:rPr lang="el-GR" sz="3000" dirty="0">
                <a:solidFill>
                  <a:schemeClr val="bg2"/>
                </a:solidFill>
              </a:rPr>
              <a:t>μετά</a:t>
            </a:r>
            <a:r>
              <a:rPr lang="en-US" sz="3000" dirty="0">
                <a:solidFill>
                  <a:schemeClr val="bg2"/>
                </a:solidFill>
              </a:rPr>
              <a:t>) around or among, the translation “with” in the 17</a:t>
            </a:r>
            <a:r>
              <a:rPr lang="en-US" sz="3000" baseline="30000" dirty="0">
                <a:solidFill>
                  <a:schemeClr val="bg2"/>
                </a:solidFill>
              </a:rPr>
              <a:t>th</a:t>
            </a:r>
            <a:r>
              <a:rPr lang="en-US" sz="3000" dirty="0">
                <a:solidFill>
                  <a:schemeClr val="bg2"/>
                </a:solidFill>
              </a:rPr>
              <a:t> century had NO sexual connotations! That was added by preachers in the 20</a:t>
            </a:r>
            <a:r>
              <a:rPr lang="en-US" sz="3000" baseline="30000" dirty="0">
                <a:solidFill>
                  <a:schemeClr val="bg2"/>
                </a:solidFill>
              </a:rPr>
              <a:t>th</a:t>
            </a:r>
            <a:r>
              <a:rPr lang="en-US" sz="3000" dirty="0">
                <a:solidFill>
                  <a:schemeClr val="bg2"/>
                </a:solidFill>
              </a:rPr>
              <a:t> century.</a:t>
            </a:r>
          </a:p>
          <a:p>
            <a:pPr lvl="1"/>
            <a:r>
              <a:rPr lang="en-US" sz="2800" dirty="0">
                <a:solidFill>
                  <a:schemeClr val="bg2"/>
                </a:solidFill>
              </a:rPr>
              <a:t>After – 88/120 = 73.3%</a:t>
            </a:r>
          </a:p>
          <a:p>
            <a:pPr lvl="1"/>
            <a:r>
              <a:rPr lang="en-US" sz="2800" dirty="0">
                <a:solidFill>
                  <a:schemeClr val="bg2"/>
                </a:solidFill>
              </a:rPr>
              <a:t>Only once is it translated “with.” Less than 1% of the time.</a:t>
            </a:r>
          </a:p>
        </p:txBody>
      </p:sp>
    </p:spTree>
    <p:extLst>
      <p:ext uri="{BB962C8B-B14F-4D97-AF65-F5344CB8AC3E}">
        <p14:creationId xmlns:p14="http://schemas.microsoft.com/office/powerpoint/2010/main" val="303734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The Sealed 144,000</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2" y="2180496"/>
            <a:ext cx="11029615" cy="4179207"/>
          </a:xfrm>
        </p:spPr>
        <p:txBody>
          <a:bodyPr anchor="t">
            <a:normAutofit/>
          </a:bodyPr>
          <a:lstStyle/>
          <a:p>
            <a:r>
              <a:rPr lang="en-US" sz="2800" dirty="0">
                <a:solidFill>
                  <a:schemeClr val="bg2"/>
                </a:solidFill>
              </a:rPr>
              <a:t>The Main Question: What is so important about the number 144,000?</a:t>
            </a:r>
          </a:p>
          <a:p>
            <a:pPr lvl="1"/>
            <a:r>
              <a:rPr lang="en-US" sz="2600" dirty="0">
                <a:solidFill>
                  <a:schemeClr val="bg2"/>
                </a:solidFill>
              </a:rPr>
              <a:t>Mathe</a:t>
            </a:r>
            <a:r>
              <a:rPr lang="en-US" sz="2400" dirty="0">
                <a:solidFill>
                  <a:schemeClr val="bg2"/>
                </a:solidFill>
              </a:rPr>
              <a:t>matical Breakdown:</a:t>
            </a:r>
          </a:p>
          <a:p>
            <a:pPr lvl="2"/>
            <a:r>
              <a:rPr lang="en-US" sz="2200" dirty="0">
                <a:solidFill>
                  <a:schemeClr val="bg2"/>
                </a:solidFill>
              </a:rPr>
              <a:t>144,000 = 2</a:t>
            </a:r>
            <a:r>
              <a:rPr lang="en-US" sz="2200" baseline="30000" dirty="0">
                <a:solidFill>
                  <a:schemeClr val="bg2"/>
                </a:solidFill>
              </a:rPr>
              <a:t>7</a:t>
            </a:r>
            <a:r>
              <a:rPr lang="en-US" sz="2200" dirty="0">
                <a:solidFill>
                  <a:schemeClr val="bg2"/>
                </a:solidFill>
              </a:rPr>
              <a:t> x 3</a:t>
            </a:r>
            <a:r>
              <a:rPr lang="en-US" sz="2200" baseline="30000" dirty="0">
                <a:solidFill>
                  <a:schemeClr val="bg2"/>
                </a:solidFill>
              </a:rPr>
              <a:t>2</a:t>
            </a:r>
            <a:r>
              <a:rPr lang="en-US" sz="2200" dirty="0">
                <a:solidFill>
                  <a:schemeClr val="bg2"/>
                </a:solidFill>
              </a:rPr>
              <a:t> x 5</a:t>
            </a:r>
            <a:r>
              <a:rPr lang="en-US" sz="2200" baseline="30000" dirty="0">
                <a:solidFill>
                  <a:schemeClr val="bg2"/>
                </a:solidFill>
              </a:rPr>
              <a:t>3 </a:t>
            </a:r>
            <a:endParaRPr lang="en-US" sz="2200" dirty="0">
              <a:solidFill>
                <a:schemeClr val="bg2"/>
              </a:solidFill>
            </a:endParaRPr>
          </a:p>
          <a:p>
            <a:pPr lvl="2"/>
            <a:r>
              <a:rPr lang="en-US" sz="2200" dirty="0">
                <a:solidFill>
                  <a:schemeClr val="bg2"/>
                </a:solidFill>
              </a:rPr>
              <a:t>144,000 = (2 x 2 x 2 x 2 x 2 x 2 x 2) x (3 x 3) x (5 x 5 x 5)</a:t>
            </a:r>
          </a:p>
          <a:p>
            <a:pPr lvl="2"/>
            <a:r>
              <a:rPr lang="en-US" sz="2200" dirty="0">
                <a:solidFill>
                  <a:schemeClr val="bg2"/>
                </a:solidFill>
              </a:rPr>
              <a:t>144,000 = 128 x 9 x 125</a:t>
            </a:r>
          </a:p>
          <a:p>
            <a:pPr lvl="2"/>
            <a:r>
              <a:rPr lang="en-US" sz="2200" dirty="0">
                <a:solidFill>
                  <a:schemeClr val="bg2"/>
                </a:solidFill>
              </a:rPr>
              <a:t>Two, Three, Five, and Seven are the first three Prime Numbers (numbers divisible by themselves and one only). Stronger substances are built on lower prime numbers. </a:t>
            </a:r>
          </a:p>
        </p:txBody>
      </p:sp>
    </p:spTree>
    <p:extLst>
      <p:ext uri="{BB962C8B-B14F-4D97-AF65-F5344CB8AC3E}">
        <p14:creationId xmlns:p14="http://schemas.microsoft.com/office/powerpoint/2010/main" val="2877619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Invading the Temple</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3" y="2180496"/>
            <a:ext cx="10946412" cy="4179207"/>
          </a:xfrm>
        </p:spPr>
        <p:txBody>
          <a:bodyPr anchor="t">
            <a:normAutofit/>
          </a:bodyPr>
          <a:lstStyle/>
          <a:p>
            <a:r>
              <a:rPr lang="en-US" sz="2800" dirty="0">
                <a:solidFill>
                  <a:schemeClr val="bg2"/>
                </a:solidFill>
              </a:rPr>
              <a:t>One of Ancient Evil’s Goals since the days of Genesis 6 is to somehow invade the Temple… what temple? The Temple of the Holy Spirit.</a:t>
            </a:r>
          </a:p>
          <a:p>
            <a:pPr lvl="1"/>
            <a:r>
              <a:rPr lang="en-US" sz="2400" dirty="0">
                <a:solidFill>
                  <a:schemeClr val="bg2"/>
                </a:solidFill>
              </a:rPr>
              <a:t>What? </a:t>
            </a:r>
            <a:r>
              <a:rPr lang="en-US" sz="2400" u="sng" dirty="0">
                <a:solidFill>
                  <a:schemeClr val="bg2"/>
                </a:solidFill>
              </a:rPr>
              <a:t>know ye not that your body is the temple of the Holy Spirit which is in you</a:t>
            </a:r>
            <a:r>
              <a:rPr lang="en-US" sz="2400" dirty="0">
                <a:solidFill>
                  <a:schemeClr val="bg2"/>
                </a:solidFill>
              </a:rPr>
              <a:t>, which ye have of YHWH, and ye are not your own? For ye are bought with a price: therefore glorify YHWH in your body, and in your spirit, which are His. (1 Corinthians 6:19-20)</a:t>
            </a:r>
          </a:p>
          <a:p>
            <a:pPr lvl="1"/>
            <a:r>
              <a:rPr lang="en-US" sz="2400" dirty="0">
                <a:solidFill>
                  <a:schemeClr val="bg2"/>
                </a:solidFill>
              </a:rPr>
              <a:t>Temple (Strong’s #G2385) Greek: </a:t>
            </a:r>
            <a:r>
              <a:rPr lang="el-GR" sz="2400" b="0" i="0" u="none" strike="noStrike" baseline="0" dirty="0">
                <a:solidFill>
                  <a:schemeClr val="bg2"/>
                </a:solidFill>
                <a:latin typeface="Galatia SIL" panose="02000600020000020004" pitchFamily="2" charset="0"/>
              </a:rPr>
              <a:t>ναός</a:t>
            </a:r>
            <a:r>
              <a:rPr lang="en-US" sz="2400" b="0" i="0" u="none" strike="noStrike" baseline="0" dirty="0">
                <a:solidFill>
                  <a:schemeClr val="bg2"/>
                </a:solidFill>
                <a:latin typeface="Galatia SIL" panose="02000600020000020004" pitchFamily="2" charset="0"/>
              </a:rPr>
              <a:t> </a:t>
            </a:r>
            <a:r>
              <a:rPr lang="en-US" sz="2400" b="0" i="0" u="none" strike="noStrike" baseline="0" dirty="0">
                <a:solidFill>
                  <a:schemeClr val="bg2"/>
                </a:solidFill>
              </a:rPr>
              <a:t>(</a:t>
            </a:r>
            <a:r>
              <a:rPr lang="en-US" sz="2400" b="0" i="1" u="none" strike="noStrike" baseline="0" dirty="0">
                <a:solidFill>
                  <a:schemeClr val="bg2"/>
                </a:solidFill>
              </a:rPr>
              <a:t>naos) </a:t>
            </a:r>
            <a:r>
              <a:rPr lang="en-US" sz="2400" b="0" u="none" strike="noStrike" baseline="0" dirty="0">
                <a:solidFill>
                  <a:schemeClr val="bg2"/>
                </a:solidFill>
              </a:rPr>
              <a:t>A dwelling of a deity, used figuratively of individuals.</a:t>
            </a:r>
            <a:endParaRPr lang="en-US" sz="2400" dirty="0">
              <a:solidFill>
                <a:schemeClr val="bg2"/>
              </a:solidFill>
            </a:endParaRPr>
          </a:p>
        </p:txBody>
      </p:sp>
    </p:spTree>
    <p:extLst>
      <p:ext uri="{BB962C8B-B14F-4D97-AF65-F5344CB8AC3E}">
        <p14:creationId xmlns:p14="http://schemas.microsoft.com/office/powerpoint/2010/main" val="2979729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DFFB-11E6-BB36-03FF-9697D92C00B9}"/>
              </a:ext>
            </a:extLst>
          </p:cNvPr>
          <p:cNvSpPr>
            <a:spLocks noGrp="1"/>
          </p:cNvSpPr>
          <p:nvPr>
            <p:ph type="title"/>
          </p:nvPr>
        </p:nvSpPr>
        <p:spPr>
          <a:solidFill>
            <a:schemeClr val="tx1"/>
          </a:solidFill>
        </p:spPr>
        <p:txBody>
          <a:bodyPr anchor="ctr">
            <a:normAutofit/>
          </a:bodyPr>
          <a:lstStyle/>
          <a:p>
            <a:pPr algn="ctr"/>
            <a:r>
              <a:rPr lang="en-US" sz="4400" cap="none" dirty="0"/>
              <a:t>Invading the Temple</a:t>
            </a:r>
          </a:p>
        </p:txBody>
      </p:sp>
      <p:sp>
        <p:nvSpPr>
          <p:cNvPr id="3" name="Content Placeholder 2">
            <a:extLst>
              <a:ext uri="{FF2B5EF4-FFF2-40B4-BE49-F238E27FC236}">
                <a16:creationId xmlns:a16="http://schemas.microsoft.com/office/drawing/2014/main" id="{37422B9A-1FE9-8309-A68D-8130B8B8E06A}"/>
              </a:ext>
            </a:extLst>
          </p:cNvPr>
          <p:cNvSpPr>
            <a:spLocks noGrp="1"/>
          </p:cNvSpPr>
          <p:nvPr>
            <p:ph idx="1"/>
          </p:nvPr>
        </p:nvSpPr>
        <p:spPr>
          <a:xfrm>
            <a:off x="581193" y="2180496"/>
            <a:ext cx="10946412" cy="4179207"/>
          </a:xfrm>
        </p:spPr>
        <p:txBody>
          <a:bodyPr anchor="t">
            <a:normAutofit/>
          </a:bodyPr>
          <a:lstStyle/>
          <a:p>
            <a:r>
              <a:rPr lang="en-US" sz="2800" dirty="0">
                <a:solidFill>
                  <a:schemeClr val="bg2"/>
                </a:solidFill>
              </a:rPr>
              <a:t>One of Ancient Evil’s Goals since the days of Genesis 6 is to somehow invade the Temple… what temple? The Temple of the Holy Spirit.</a:t>
            </a:r>
          </a:p>
          <a:p>
            <a:pPr lvl="1"/>
            <a:r>
              <a:rPr lang="en-US" sz="2600" dirty="0">
                <a:solidFill>
                  <a:schemeClr val="bg2"/>
                </a:solidFill>
              </a:rPr>
              <a:t>Who </a:t>
            </a:r>
            <a:r>
              <a:rPr lang="en-US" sz="2600" dirty="0" err="1">
                <a:solidFill>
                  <a:schemeClr val="bg2"/>
                </a:solidFill>
              </a:rPr>
              <a:t>opposeth</a:t>
            </a:r>
            <a:r>
              <a:rPr lang="en-US" sz="2600" dirty="0">
                <a:solidFill>
                  <a:schemeClr val="bg2"/>
                </a:solidFill>
              </a:rPr>
              <a:t> and </a:t>
            </a:r>
            <a:r>
              <a:rPr lang="en-US" sz="2600" dirty="0" err="1">
                <a:solidFill>
                  <a:schemeClr val="bg2"/>
                </a:solidFill>
              </a:rPr>
              <a:t>exalteth</a:t>
            </a:r>
            <a:r>
              <a:rPr lang="en-US" sz="2600" dirty="0">
                <a:solidFill>
                  <a:schemeClr val="bg2"/>
                </a:solidFill>
              </a:rPr>
              <a:t> himself above all that is called </a:t>
            </a:r>
            <a:r>
              <a:rPr lang="en-US" sz="2600" i="1" dirty="0">
                <a:solidFill>
                  <a:schemeClr val="bg2"/>
                </a:solidFill>
              </a:rPr>
              <a:t>elohim</a:t>
            </a:r>
            <a:r>
              <a:rPr lang="en-US" sz="2600" dirty="0">
                <a:solidFill>
                  <a:schemeClr val="bg2"/>
                </a:solidFill>
              </a:rPr>
              <a:t>, or that is worshipped; so that he as </a:t>
            </a:r>
            <a:r>
              <a:rPr lang="en-US" sz="2600" i="1" dirty="0">
                <a:solidFill>
                  <a:schemeClr val="bg2"/>
                </a:solidFill>
              </a:rPr>
              <a:t>elohim</a:t>
            </a:r>
            <a:r>
              <a:rPr lang="en-US" sz="2600" dirty="0">
                <a:solidFill>
                  <a:schemeClr val="bg2"/>
                </a:solidFill>
              </a:rPr>
              <a:t> </a:t>
            </a:r>
            <a:r>
              <a:rPr lang="en-US" sz="2600" dirty="0" err="1">
                <a:solidFill>
                  <a:schemeClr val="bg2"/>
                </a:solidFill>
              </a:rPr>
              <a:t>sitteth</a:t>
            </a:r>
            <a:r>
              <a:rPr lang="en-US" sz="2600" dirty="0">
                <a:solidFill>
                  <a:schemeClr val="bg2"/>
                </a:solidFill>
              </a:rPr>
              <a:t> in the temple of </a:t>
            </a:r>
            <a:r>
              <a:rPr lang="en-US" sz="2600" i="1" dirty="0">
                <a:solidFill>
                  <a:schemeClr val="bg2"/>
                </a:solidFill>
              </a:rPr>
              <a:t>elohim</a:t>
            </a:r>
            <a:r>
              <a:rPr lang="en-US" sz="2600" dirty="0">
                <a:solidFill>
                  <a:schemeClr val="bg2"/>
                </a:solidFill>
              </a:rPr>
              <a:t>, shewing himself that he is </a:t>
            </a:r>
            <a:r>
              <a:rPr lang="en-US" sz="2600" i="1" dirty="0">
                <a:solidFill>
                  <a:schemeClr val="bg2"/>
                </a:solidFill>
              </a:rPr>
              <a:t>elohim</a:t>
            </a:r>
            <a:r>
              <a:rPr lang="en-US" sz="2600" dirty="0">
                <a:solidFill>
                  <a:schemeClr val="bg2"/>
                </a:solidFill>
              </a:rPr>
              <a:t>. (II Thessalonians 2:4)</a:t>
            </a:r>
          </a:p>
          <a:p>
            <a:r>
              <a:rPr lang="en-US" sz="2800" dirty="0">
                <a:solidFill>
                  <a:schemeClr val="bg2"/>
                </a:solidFill>
              </a:rPr>
              <a:t>Ancient Evil’s goal is to sit in the Temple of YHWH’s creation and make himself the </a:t>
            </a:r>
            <a:r>
              <a:rPr lang="en-US" sz="2800" i="1" dirty="0">
                <a:solidFill>
                  <a:schemeClr val="bg2"/>
                </a:solidFill>
              </a:rPr>
              <a:t>elohim</a:t>
            </a:r>
            <a:r>
              <a:rPr lang="en-US" sz="2800" dirty="0">
                <a:solidFill>
                  <a:schemeClr val="bg2"/>
                </a:solidFill>
              </a:rPr>
              <a:t> of it.</a:t>
            </a:r>
          </a:p>
          <a:p>
            <a:r>
              <a:rPr lang="en-US" sz="2800" dirty="0">
                <a:solidFill>
                  <a:schemeClr val="bg2"/>
                </a:solidFill>
              </a:rPr>
              <a:t>Is he accomplishing </a:t>
            </a:r>
            <a:r>
              <a:rPr lang="en-US" sz="2800">
                <a:solidFill>
                  <a:schemeClr val="bg2"/>
                </a:solidFill>
              </a:rPr>
              <a:t>that task???</a:t>
            </a:r>
            <a:endParaRPr lang="en-US" sz="2800" dirty="0">
              <a:solidFill>
                <a:schemeClr val="bg2"/>
              </a:solidFill>
            </a:endParaRPr>
          </a:p>
        </p:txBody>
      </p:sp>
    </p:spTree>
    <p:extLst>
      <p:ext uri="{BB962C8B-B14F-4D97-AF65-F5344CB8AC3E}">
        <p14:creationId xmlns:p14="http://schemas.microsoft.com/office/powerpoint/2010/main" val="187800091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56390039_win32_fixed.potx" id="{A1D6ED5A-9B8A-4433-BA99-139C56DB1BDE}" vid="{3B3EDB20-B381-4B6C-99AC-7C5CDA2B4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 design</Template>
  <TotalTime>321</TotalTime>
  <Words>2007</Words>
  <Application>Microsoft Office PowerPoint</Application>
  <PresentationFormat>Widescreen</PresentationFormat>
  <Paragraphs>122</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Corbel</vt:lpstr>
      <vt:lpstr>Ezra SIL</vt:lpstr>
      <vt:lpstr>Galatia SIL</vt:lpstr>
      <vt:lpstr>Gill Sans MT</vt:lpstr>
      <vt:lpstr>Wingdings 2</vt:lpstr>
      <vt:lpstr>Dividend</vt:lpstr>
      <vt:lpstr>The Mark of the Beast</vt:lpstr>
      <vt:lpstr>The Sealed 144,000</vt:lpstr>
      <vt:lpstr>Interesting Book</vt:lpstr>
      <vt:lpstr>The Sealed 144,000</vt:lpstr>
      <vt:lpstr>The Sealed 144,000</vt:lpstr>
      <vt:lpstr>The Sealed 144,000</vt:lpstr>
      <vt:lpstr>The Sealed 144,000</vt:lpstr>
      <vt:lpstr>Invading the Temple</vt:lpstr>
      <vt:lpstr>Invading the Temple</vt:lpstr>
      <vt:lpstr>The New Helix</vt:lpstr>
      <vt:lpstr>Messenger RNA (mRNA)</vt:lpstr>
      <vt:lpstr>Messenger RNA (mRNA)</vt:lpstr>
      <vt:lpstr>The Key Verses</vt:lpstr>
      <vt:lpstr>Definitions</vt:lpstr>
      <vt:lpstr>History of Calculation</vt:lpstr>
      <vt:lpstr>History of Calculation II</vt:lpstr>
      <vt:lpstr>Calculating the Number of the Beast</vt:lpstr>
      <vt:lpstr>Calculating the Number of the Beast</vt:lpstr>
      <vt:lpstr>Calculating the Number of the Beast</vt:lpstr>
      <vt:lpstr>Calculating the Number of the Beast</vt:lpstr>
      <vt:lpstr>Calculating the Number of the Beast</vt:lpstr>
      <vt:lpstr>Interesting Movie Serial from 1955</vt:lpstr>
      <vt:lpstr>Interesting Movie Serial from 1979</vt:lpstr>
      <vt:lpstr>Redemption from the Mark?</vt:lpstr>
      <vt:lpstr>Redemption from the Mark?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 of the Beast</dc:title>
  <dc:creator>Tom Mack</dc:creator>
  <cp:lastModifiedBy>Tom Mack</cp:lastModifiedBy>
  <cp:revision>7</cp:revision>
  <dcterms:created xsi:type="dcterms:W3CDTF">2022-08-15T15:45:51Z</dcterms:created>
  <dcterms:modified xsi:type="dcterms:W3CDTF">2022-08-16T00:03:10Z</dcterms:modified>
</cp:coreProperties>
</file>