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318" r:id="rId2"/>
    <p:sldId id="329" r:id="rId3"/>
    <p:sldId id="339" r:id="rId4"/>
    <p:sldId id="340" r:id="rId5"/>
    <p:sldId id="341" r:id="rId6"/>
    <p:sldId id="367" r:id="rId7"/>
    <p:sldId id="364" r:id="rId8"/>
    <p:sldId id="363" r:id="rId9"/>
    <p:sldId id="365" r:id="rId10"/>
    <p:sldId id="371" r:id="rId11"/>
    <p:sldId id="366" r:id="rId12"/>
    <p:sldId id="368" r:id="rId13"/>
    <p:sldId id="342" r:id="rId14"/>
    <p:sldId id="343" r:id="rId15"/>
    <p:sldId id="344" r:id="rId16"/>
    <p:sldId id="372" r:id="rId17"/>
    <p:sldId id="345" r:id="rId18"/>
    <p:sldId id="346" r:id="rId19"/>
    <p:sldId id="369" r:id="rId20"/>
    <p:sldId id="347" r:id="rId21"/>
    <p:sldId id="370" r:id="rId22"/>
    <p:sldId id="348" r:id="rId23"/>
    <p:sldId id="349" r:id="rId24"/>
    <p:sldId id="350" r:id="rId25"/>
    <p:sldId id="351" r:id="rId26"/>
    <p:sldId id="352" r:id="rId27"/>
    <p:sldId id="373" r:id="rId28"/>
  </p:sldIdLst>
  <p:sldSz cx="12188825"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4030">
          <p15:clr>
            <a:srgbClr val="A4A3A4"/>
          </p15:clr>
        </p15:guide>
        <p15:guide id="3" orient="horz" pos="1152">
          <p15:clr>
            <a:srgbClr val="A4A3A4"/>
          </p15:clr>
        </p15:guide>
        <p15:guide id="4" orient="horz" pos="1018">
          <p15:clr>
            <a:srgbClr val="A4A3A4"/>
          </p15:clr>
        </p15:guide>
        <p15:guide id="5" orient="horz" pos="3886">
          <p15:clr>
            <a:srgbClr val="A4A3A4"/>
          </p15:clr>
        </p15:guide>
        <p15:guide id="6" orient="horz" pos="2928">
          <p15:clr>
            <a:srgbClr val="A4A3A4"/>
          </p15:clr>
        </p15:guide>
        <p15:guide id="7" orient="horz" pos="3072">
          <p15:clr>
            <a:srgbClr val="A4A3A4"/>
          </p15:clr>
        </p15:guide>
        <p15:guide id="8" orient="horz" pos="407">
          <p15:clr>
            <a:srgbClr val="A4A3A4"/>
          </p15:clr>
        </p15:guide>
        <p15:guide id="9" pos="3839">
          <p15:clr>
            <a:srgbClr val="A4A3A4"/>
          </p15:clr>
        </p15:guide>
        <p15:guide id="10" pos="959">
          <p15:clr>
            <a:srgbClr val="A4A3A4"/>
          </p15:clr>
        </p15:guide>
        <p15:guide id="11" pos="7151">
          <p15:clr>
            <a:srgbClr val="A4A3A4"/>
          </p15:clr>
        </p15:guide>
        <p15:guide id="12" pos="671">
          <p15:clr>
            <a:srgbClr val="A4A3A4"/>
          </p15:clr>
        </p15:guide>
        <p15:guide id="13" pos="4991">
          <p15:clr>
            <a:srgbClr val="A4A3A4"/>
          </p15:clr>
        </p15:guide>
        <p15:guide id="14" pos="700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8282"/>
    <a:srgbClr val="6E90FE"/>
    <a:srgbClr val="8086FC"/>
    <a:srgbClr val="6D6DFB"/>
    <a:srgbClr val="4E78F0"/>
    <a:srgbClr val="F0932C"/>
    <a:srgbClr val="92C610"/>
    <a:srgbClr val="9FD812"/>
    <a:srgbClr val="E05F2C"/>
    <a:srgbClr val="0ABE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81" autoAdjust="0"/>
    <p:restoredTop sz="94629" autoAdjust="0"/>
  </p:normalViewPr>
  <p:slideViewPr>
    <p:cSldViewPr showGuides="1">
      <p:cViewPr varScale="1">
        <p:scale>
          <a:sx n="108" d="100"/>
          <a:sy n="108" d="100"/>
        </p:scale>
        <p:origin x="732" y="114"/>
      </p:cViewPr>
      <p:guideLst>
        <p:guide orient="horz" pos="2160"/>
        <p:guide orient="horz" pos="4030"/>
        <p:guide orient="horz" pos="1152"/>
        <p:guide orient="horz" pos="1018"/>
        <p:guide orient="horz" pos="3886"/>
        <p:guide orient="horz" pos="2928"/>
        <p:guide orient="horz" pos="3072"/>
        <p:guide orient="horz" pos="407"/>
        <p:guide pos="3839"/>
        <p:guide pos="959"/>
        <p:guide pos="7151"/>
        <p:guide pos="671"/>
        <p:guide pos="4991"/>
        <p:guide pos="7007"/>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66" d="100"/>
          <a:sy n="66" d="100"/>
        </p:scale>
        <p:origin x="285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69AFDC-7658-4951-B0FF-52DFF2A93C0A}" type="datetimeFigureOut">
              <a:rPr lang="en-US" smtClean="0"/>
              <a:t>6/6/2022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8ED99B-9732-49FC-9C16-B56FEB1B1092}" type="slidenum">
              <a:rPr lang="en-US" smtClean="0"/>
              <a:t>‹#›</a:t>
            </a:fld>
            <a:endParaRPr lang="en-US"/>
          </a:p>
        </p:txBody>
      </p:sp>
    </p:spTree>
    <p:extLst>
      <p:ext uri="{BB962C8B-B14F-4D97-AF65-F5344CB8AC3E}">
        <p14:creationId xmlns:p14="http://schemas.microsoft.com/office/powerpoint/2010/main" val="1314662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smtClean="0"/>
              <a:t>6/6/2022</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lang="en-US" smtClean="0"/>
              <a:t>‹#›</a:t>
            </a:fld>
            <a:endParaRPr lang="en-US"/>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824" y="1600200"/>
            <a:ext cx="5945188" cy="3048000"/>
          </a:xfrm>
        </p:spPr>
        <p:txBody>
          <a:bodyPr anchor="b">
            <a:normAutofit/>
          </a:bodyPr>
          <a:lstStyle>
            <a:lvl1pPr>
              <a:lnSpc>
                <a:spcPct val="80000"/>
              </a:lnSpc>
              <a:defRPr sz="6600">
                <a:solidFill>
                  <a:schemeClr val="tx1"/>
                </a:solidFill>
              </a:defRPr>
            </a:lvl1pPr>
          </a:lstStyle>
          <a:p>
            <a:r>
              <a:rPr lang="en-US"/>
              <a:t>Click to edit Master title style</a:t>
            </a:r>
            <a:endParaRPr/>
          </a:p>
        </p:txBody>
      </p:sp>
      <p:sp>
        <p:nvSpPr>
          <p:cNvPr id="3" name="Subtitle 2"/>
          <p:cNvSpPr>
            <a:spLocks noGrp="1"/>
          </p:cNvSpPr>
          <p:nvPr>
            <p:ph type="subTitle" idx="1" hasCustomPrompt="1"/>
          </p:nvPr>
        </p:nvSpPr>
        <p:spPr>
          <a:xfrm>
            <a:off x="1520825" y="4898572"/>
            <a:ext cx="5945187" cy="1270453"/>
          </a:xfrm>
        </p:spPr>
        <p:txBody>
          <a:bodyPr>
            <a:noAutofit/>
          </a:bodyPr>
          <a:lstStyle>
            <a:lvl1pPr marL="0" indent="0" algn="l">
              <a:spcBef>
                <a:spcPts val="0"/>
              </a:spcBef>
              <a:buNone/>
              <a:defRPr sz="2800" cap="none" baseline="0">
                <a:solidFill>
                  <a:schemeClr val="accent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E</a:t>
            </a:r>
            <a:r>
              <a:rPr dirty="0"/>
              <a:t>dit Master subtitle style</a:t>
            </a:r>
          </a:p>
        </p:txBody>
      </p:sp>
      <p:cxnSp>
        <p:nvCxnSpPr>
          <p:cNvPr id="6" name="Straight Connector 5"/>
          <p:cNvCxnSpPr/>
          <p:nvPr/>
        </p:nvCxnSpPr>
        <p:spPr>
          <a:xfrm>
            <a:off x="1658936" y="4782971"/>
            <a:ext cx="5654676"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grpSp>
        <p:nvGrpSpPr>
          <p:cNvPr id="5" name="Group 4"/>
          <p:cNvGrpSpPr/>
          <p:nvPr userDrawn="1"/>
        </p:nvGrpSpPr>
        <p:grpSpPr>
          <a:xfrm>
            <a:off x="7923213" y="0"/>
            <a:ext cx="4265612" cy="6858000"/>
            <a:chOff x="7923213" y="0"/>
            <a:chExt cx="4265612" cy="685800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923213" y="0"/>
              <a:ext cx="4265612" cy="6858000"/>
            </a:xfrm>
            <a:prstGeom prst="rect">
              <a:avLst/>
            </a:prstGeom>
          </p:spPr>
        </p:pic>
        <p:sp>
          <p:nvSpPr>
            <p:cNvPr id="13" name="Rectangle 12"/>
            <p:cNvSpPr/>
            <p:nvPr/>
          </p:nvSpPr>
          <p:spPr>
            <a:xfrm>
              <a:off x="7923213" y="0"/>
              <a:ext cx="1065213" cy="6858000"/>
            </a:xfrm>
            <a:prstGeom prst="rect">
              <a:avLst/>
            </a:prstGeom>
            <a:gradFill flip="none" rotWithShape="1">
              <a:gsLst>
                <a:gs pos="75000">
                  <a:schemeClr val="tx2">
                    <a:alpha val="0"/>
                  </a:schemeClr>
                </a:gs>
                <a:gs pos="100000">
                  <a:schemeClr val="tx2">
                    <a:alpha val="2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3F41C87-7AD9-4845-A077-840E4A0F3F06}" type="datetimeFigureOut">
              <a:rPr lang="en-US"/>
              <a:t>6/6/2022</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23412" y="646112"/>
            <a:ext cx="1828801" cy="5522913"/>
          </a:xfrm>
        </p:spPr>
        <p:txBody>
          <a:bodyPr vert="eaVert"/>
          <a:lstStyle>
            <a:lvl1pPr>
              <a:defRPr>
                <a:solidFill>
                  <a:schemeClr val="accent1">
                    <a:lumMod val="50000"/>
                  </a:schemeClr>
                </a:solidFill>
              </a:defRPr>
            </a:lvl1pPr>
          </a:lstStyle>
          <a:p>
            <a:r>
              <a:rPr lang="en-US"/>
              <a:t>Click to edit Master title style</a:t>
            </a:r>
            <a:endParaRPr/>
          </a:p>
        </p:txBody>
      </p:sp>
      <p:sp>
        <p:nvSpPr>
          <p:cNvPr id="3" name="Vertical Text Placeholder 2"/>
          <p:cNvSpPr>
            <a:spLocks noGrp="1"/>
          </p:cNvSpPr>
          <p:nvPr>
            <p:ph type="body" orient="vert" idx="1"/>
          </p:nvPr>
        </p:nvSpPr>
        <p:spPr>
          <a:xfrm>
            <a:off x="1522412" y="646112"/>
            <a:ext cx="7620000" cy="5522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3F41C87-7AD9-4845-A077-840E4A0F3F06}" type="datetimeFigureOut">
              <a:rPr lang="en-US"/>
              <a:t>6/6/2022</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cxnSp>
        <p:nvCxnSpPr>
          <p:cNvPr id="7" name="Straight Connector 6"/>
          <p:cNvCxnSpPr/>
          <p:nvPr/>
        </p:nvCxnSpPr>
        <p:spPr>
          <a:xfrm>
            <a:off x="9371012" y="762000"/>
            <a:ext cx="0" cy="533400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a:t>Click to edit Master title style</a:t>
            </a:r>
            <a:endParaRPr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3F41C87-7AD9-4845-A077-840E4A0F3F06}" type="datetimeFigureOut">
              <a:rPr lang="en-US"/>
              <a:t>6/6/2022</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cxnSp>
        <p:nvCxnSpPr>
          <p:cNvPr id="7" name="Straight Connector 6"/>
          <p:cNvCxnSpPr/>
          <p:nvPr/>
        </p:nvCxnSpPr>
        <p:spPr>
          <a:xfrm>
            <a:off x="1658936" y="1709058"/>
            <a:ext cx="9617076"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410" y="2237096"/>
            <a:ext cx="8229601" cy="2411103"/>
          </a:xfrm>
        </p:spPr>
        <p:txBody>
          <a:bodyPr anchor="b">
            <a:normAutofit/>
          </a:bodyPr>
          <a:lstStyle>
            <a:lvl1pPr algn="l">
              <a:lnSpc>
                <a:spcPct val="80000"/>
              </a:lnSpc>
              <a:defRPr sz="4800" b="0" cap="none" baseline="0">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1522412" y="4876800"/>
            <a:ext cx="8229601" cy="1292225"/>
          </a:xfrm>
        </p:spPr>
        <p:txBody>
          <a:bodyPr anchor="t">
            <a:normAutofit/>
          </a:bodyPr>
          <a:lstStyle>
            <a:lvl1pPr marL="0" indent="0">
              <a:spcBef>
                <a:spcPts val="0"/>
              </a:spcBef>
              <a:buNone/>
              <a:defRPr sz="2800" cap="none" baseline="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grpSp>
        <p:nvGrpSpPr>
          <p:cNvPr id="7" name="Group 6"/>
          <p:cNvGrpSpPr/>
          <p:nvPr userDrawn="1"/>
        </p:nvGrpSpPr>
        <p:grpSpPr>
          <a:xfrm>
            <a:off x="11123611" y="0"/>
            <a:ext cx="1065214" cy="6868886"/>
            <a:chOff x="11123611" y="0"/>
            <a:chExt cx="1065214" cy="6868886"/>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123611" y="0"/>
              <a:ext cx="1065213" cy="6858000"/>
            </a:xfrm>
            <a:prstGeom prst="rect">
              <a:avLst/>
            </a:prstGeom>
          </p:spPr>
        </p:pic>
        <p:sp>
          <p:nvSpPr>
            <p:cNvPr id="12" name="Rectangle 11"/>
            <p:cNvSpPr/>
            <p:nvPr/>
          </p:nvSpPr>
          <p:spPr>
            <a:xfrm>
              <a:off x="11123612" y="10886"/>
              <a:ext cx="1065213" cy="6858000"/>
            </a:xfrm>
            <a:prstGeom prst="rect">
              <a:avLst/>
            </a:prstGeom>
            <a:gradFill flip="none" rotWithShape="1">
              <a:gsLst>
                <a:gs pos="75000">
                  <a:schemeClr val="tx2">
                    <a:alpha val="0"/>
                  </a:schemeClr>
                </a:gs>
                <a:gs pos="100000">
                  <a:schemeClr val="tx2">
                    <a:alpha val="2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3F41C87-7AD9-4845-A077-840E4A0F3F06}" type="datetimeFigureOut">
              <a:rPr lang="en-US"/>
              <a:t>6/6/2022</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cxnSp>
        <p:nvCxnSpPr>
          <p:cNvPr id="9" name="Straight Connector 8"/>
          <p:cNvCxnSpPr/>
          <p:nvPr/>
        </p:nvCxnSpPr>
        <p:spPr>
          <a:xfrm>
            <a:off x="1658936" y="4782971"/>
            <a:ext cx="8016876"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3" y="381000"/>
            <a:ext cx="9829798" cy="1219200"/>
          </a:xfrm>
        </p:spPr>
        <p:txBody>
          <a:bodyPr/>
          <a:lstStyle>
            <a:lvl1pPr>
              <a:defRPr>
                <a:solidFill>
                  <a:schemeClr val="accent1">
                    <a:lumMod val="50000"/>
                  </a:schemeClr>
                </a:solidFill>
              </a:defRPr>
            </a:lvl1pPr>
          </a:lstStyle>
          <a:p>
            <a:r>
              <a:rPr lang="en-US"/>
              <a:t>Click to edit Master title style</a:t>
            </a:r>
            <a:endParaRPr/>
          </a:p>
        </p:txBody>
      </p:sp>
      <p:sp>
        <p:nvSpPr>
          <p:cNvPr id="3" name="Content Placeholder 2"/>
          <p:cNvSpPr>
            <a:spLocks noGrp="1"/>
          </p:cNvSpPr>
          <p:nvPr>
            <p:ph sz="half" idx="1"/>
          </p:nvPr>
        </p:nvSpPr>
        <p:spPr>
          <a:xfrm>
            <a:off x="1488168" y="1984248"/>
            <a:ext cx="4800600" cy="4187952"/>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551612" y="1984248"/>
            <a:ext cx="4800601" cy="4187952"/>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03F41C87-7AD9-4845-A077-840E4A0F3F06}" type="datetimeFigureOut">
              <a:rPr lang="en-US"/>
              <a:t>6/6/2022</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cxnSp>
        <p:nvCxnSpPr>
          <p:cNvPr id="8" name="Straight Connector 7"/>
          <p:cNvCxnSpPr/>
          <p:nvPr/>
        </p:nvCxnSpPr>
        <p:spPr>
          <a:xfrm>
            <a:off x="1658936" y="1709058"/>
            <a:ext cx="9617076"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413" y="381000"/>
            <a:ext cx="9829798" cy="1219200"/>
          </a:xfrm>
        </p:spPr>
        <p:txBody>
          <a:bodyPr/>
          <a:lstStyle>
            <a:lvl1pPr>
              <a:defRPr>
                <a:solidFill>
                  <a:schemeClr val="accent1">
                    <a:lumMod val="50000"/>
                  </a:schemeClr>
                </a:solidFill>
              </a:defRPr>
            </a:lvl1pPr>
          </a:lstStyle>
          <a:p>
            <a:r>
              <a:rPr lang="en-US"/>
              <a:t>Click to edit Master title style</a:t>
            </a:r>
            <a:endParaRPr dirty="0"/>
          </a:p>
        </p:txBody>
      </p:sp>
      <p:sp>
        <p:nvSpPr>
          <p:cNvPr id="3" name="Text Placeholder 2"/>
          <p:cNvSpPr>
            <a:spLocks noGrp="1"/>
          </p:cNvSpPr>
          <p:nvPr>
            <p:ph type="body" idx="1"/>
          </p:nvPr>
        </p:nvSpPr>
        <p:spPr>
          <a:xfrm>
            <a:off x="1522413" y="1828800"/>
            <a:ext cx="4800600" cy="838200"/>
          </a:xfrm>
        </p:spPr>
        <p:txBody>
          <a:bodyPr anchor="ctr">
            <a:noAutofit/>
          </a:bodyPr>
          <a:lstStyle>
            <a:lvl1pPr marL="0" indent="0">
              <a:spcBef>
                <a:spcPts val="0"/>
              </a:spcBef>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413" y="2743200"/>
            <a:ext cx="4800600" cy="342582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551613" y="1828800"/>
            <a:ext cx="4800600" cy="838200"/>
          </a:xfrm>
        </p:spPr>
        <p:txBody>
          <a:bodyPr anchor="ctr">
            <a:noAutofit/>
          </a:bodyPr>
          <a:lstStyle>
            <a:lvl1pPr marL="0" indent="0">
              <a:spcBef>
                <a:spcPts val="0"/>
              </a:spcBef>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51613" y="2743200"/>
            <a:ext cx="4800600" cy="342582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03F41C87-7AD9-4845-A077-840E4A0F3F06}" type="datetimeFigureOut">
              <a:rPr lang="en-US"/>
              <a:t>6/6/2022</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cxnSp>
        <p:nvCxnSpPr>
          <p:cNvPr id="10" name="Straight Connector 9"/>
          <p:cNvCxnSpPr/>
          <p:nvPr/>
        </p:nvCxnSpPr>
        <p:spPr>
          <a:xfrm>
            <a:off x="1658936" y="1709058"/>
            <a:ext cx="9617076"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a:t>Click to edit Master title style</a:t>
            </a:r>
            <a:endParaRPr dirty="0"/>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03F41C87-7AD9-4845-A077-840E4A0F3F06}" type="datetimeFigureOut">
              <a:rPr lang="en-US"/>
              <a:t>6/6/2022</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cxnSp>
        <p:nvCxnSpPr>
          <p:cNvPr id="6" name="Straight Connector 5"/>
          <p:cNvCxnSpPr/>
          <p:nvPr/>
        </p:nvCxnSpPr>
        <p:spPr>
          <a:xfrm>
            <a:off x="1658936" y="1709058"/>
            <a:ext cx="9617076"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03F41C87-7AD9-4845-A077-840E4A0F3F06}" type="datetimeFigureOut">
              <a:rPr lang="en-US"/>
              <a:t>6/6/2022</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3" y="685800"/>
            <a:ext cx="4114800" cy="1925637"/>
          </a:xfrm>
        </p:spPr>
        <p:txBody>
          <a:bodyPr anchor="b">
            <a:noAutofit/>
          </a:bodyPr>
          <a:lstStyle>
            <a:lvl1pPr algn="l">
              <a:lnSpc>
                <a:spcPct val="80000"/>
              </a:lnSpc>
              <a:defRPr sz="4000" b="0">
                <a:solidFill>
                  <a:schemeClr val="accent1">
                    <a:lumMod val="50000"/>
                  </a:schemeClr>
                </a:solidFill>
              </a:defRPr>
            </a:lvl1pPr>
          </a:lstStyle>
          <a:p>
            <a:r>
              <a:rPr lang="en-US"/>
              <a:t>Click to edit Master title style</a:t>
            </a:r>
            <a:endParaRPr/>
          </a:p>
        </p:txBody>
      </p:sp>
      <p:sp>
        <p:nvSpPr>
          <p:cNvPr id="3" name="Content Placeholder 2"/>
          <p:cNvSpPr>
            <a:spLocks noGrp="1"/>
          </p:cNvSpPr>
          <p:nvPr>
            <p:ph idx="1"/>
          </p:nvPr>
        </p:nvSpPr>
        <p:spPr>
          <a:xfrm>
            <a:off x="6094414" y="685800"/>
            <a:ext cx="5257799"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1522413" y="2895599"/>
            <a:ext cx="4114800" cy="1752601"/>
          </a:xfrm>
        </p:spPr>
        <p:txBody>
          <a:bodyPr>
            <a:normAutofit/>
          </a:bodyPr>
          <a:lstStyle>
            <a:lvl1pPr marL="0" indent="0">
              <a:lnSpc>
                <a:spcPct val="90000"/>
              </a:lnSpc>
              <a:spcBef>
                <a:spcPts val="18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03F41C87-7AD9-4845-A077-840E4A0F3F06}" type="datetimeFigureOut">
              <a:rPr lang="en-US"/>
              <a:t>6/6/2022</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cxnSp>
        <p:nvCxnSpPr>
          <p:cNvPr id="8" name="Straight Connector 7"/>
          <p:cNvCxnSpPr/>
          <p:nvPr/>
        </p:nvCxnSpPr>
        <p:spPr>
          <a:xfrm>
            <a:off x="1658936" y="2743200"/>
            <a:ext cx="3902076"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3" y="685800"/>
            <a:ext cx="4114800" cy="1925638"/>
          </a:xfrm>
        </p:spPr>
        <p:txBody>
          <a:bodyPr anchor="b">
            <a:normAutofit/>
          </a:bodyPr>
          <a:lstStyle>
            <a:lvl1pPr algn="l">
              <a:lnSpc>
                <a:spcPct val="80000"/>
              </a:lnSpc>
              <a:defRPr sz="4000" b="0" i="0" baseline="0">
                <a:solidFill>
                  <a:schemeClr val="accent1">
                    <a:lumMod val="50000"/>
                  </a:schemeClr>
                </a:solidFill>
              </a:defRPr>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6025925" y="-50118"/>
            <a:ext cx="6172198" cy="6857999"/>
          </a:xfrm>
          <a:solidFill>
            <a:schemeClr val="bg2"/>
          </a:solidFill>
          <a:effectLst>
            <a:outerShdw blurRad="152400" dist="50800" dir="10800000" algn="r" rotWithShape="0">
              <a:prstClr val="black">
                <a:alpha val="25000"/>
              </a:prst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1522413" y="2895599"/>
            <a:ext cx="4114800" cy="1752601"/>
          </a:xfrm>
        </p:spPr>
        <p:txBody>
          <a:bodyPr>
            <a:normAutofit/>
          </a:bodyPr>
          <a:lstStyle>
            <a:lvl1pPr marL="0" indent="0">
              <a:lnSpc>
                <a:spcPct val="90000"/>
              </a:lnSpc>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0" name="Straight Connector 9"/>
          <p:cNvCxnSpPr/>
          <p:nvPr/>
        </p:nvCxnSpPr>
        <p:spPr>
          <a:xfrm>
            <a:off x="1658936" y="2743200"/>
            <a:ext cx="3902076"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829799"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3" y="1981200"/>
            <a:ext cx="9829799" cy="41878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413" y="6400800"/>
            <a:ext cx="5954834" cy="276228"/>
          </a:xfrm>
          <a:prstGeom prst="rect">
            <a:avLst/>
          </a:prstGeom>
        </p:spPr>
        <p:txBody>
          <a:bodyPr vert="horz" lIns="91440" tIns="45720" rIns="91440" bIns="45720" rtlCol="0" anchor="ctr"/>
          <a:lstStyle>
            <a:lvl1pPr algn="l">
              <a:defRPr sz="110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228011" y="6400800"/>
            <a:ext cx="1548659" cy="276228"/>
          </a:xfrm>
          <a:prstGeom prst="rect">
            <a:avLst/>
          </a:prstGeom>
        </p:spPr>
        <p:txBody>
          <a:bodyPr vert="horz" lIns="91440" tIns="45720" rIns="91440" bIns="45720" rtlCol="0" anchor="ctr"/>
          <a:lstStyle>
            <a:lvl1pPr algn="r">
              <a:defRPr sz="1100">
                <a:solidFill>
                  <a:schemeClr val="tx1"/>
                </a:solidFill>
              </a:defRPr>
            </a:lvl1pPr>
          </a:lstStyle>
          <a:p>
            <a:fld id="{03F41C87-7AD9-4845-A077-840E4A0F3F06}" type="datetimeFigureOut">
              <a:rPr lang="en-US" smtClean="0"/>
              <a:pPr/>
              <a:t>6/6/2022</a:t>
            </a:fld>
            <a:endParaRPr lang="en-US"/>
          </a:p>
        </p:txBody>
      </p:sp>
      <p:sp>
        <p:nvSpPr>
          <p:cNvPr id="6" name="Slide Number Placeholder 5"/>
          <p:cNvSpPr>
            <a:spLocks noGrp="1"/>
          </p:cNvSpPr>
          <p:nvPr>
            <p:ph type="sldNum" sz="quarter" idx="4"/>
          </p:nvPr>
        </p:nvSpPr>
        <p:spPr>
          <a:xfrm>
            <a:off x="10285411" y="6400800"/>
            <a:ext cx="1066802" cy="276228"/>
          </a:xfrm>
          <a:prstGeom prst="rect">
            <a:avLst/>
          </a:prstGeom>
        </p:spPr>
        <p:txBody>
          <a:bodyPr vert="horz" lIns="91440" tIns="45720" rIns="91440" bIns="45720" rtlCol="0" anchor="ctr"/>
          <a:lstStyle>
            <a:lvl1pPr algn="r">
              <a:defRPr sz="1100">
                <a:solidFill>
                  <a:schemeClr val="tx1"/>
                </a:solidFill>
              </a:defRPr>
            </a:lvl1pPr>
          </a:lstStyle>
          <a:p>
            <a:fld id="{2A013F82-EE5E-44EE-A61D-E31C6657F26F}" type="slidenum">
              <a:rPr lang="en-US" smtClean="0"/>
              <a:pPr/>
              <a:t>‹#›</a:t>
            </a:fld>
            <a:endParaRPr lang="en-US"/>
          </a:p>
        </p:txBody>
      </p:sp>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1" y="0"/>
            <a:ext cx="1065213" cy="6858000"/>
          </a:xfrm>
          <a:prstGeom prst="rect">
            <a:avLst/>
          </a:prstGeom>
        </p:spPr>
      </p:pic>
      <p:sp>
        <p:nvSpPr>
          <p:cNvPr id="10" name="Rectangle 9"/>
          <p:cNvSpPr/>
          <p:nvPr/>
        </p:nvSpPr>
        <p:spPr>
          <a:xfrm>
            <a:off x="1" y="0"/>
            <a:ext cx="1065213" cy="6858000"/>
          </a:xfrm>
          <a:prstGeom prst="rect">
            <a:avLst/>
          </a:prstGeom>
          <a:gradFill flip="none" rotWithShape="1">
            <a:gsLst>
              <a:gs pos="75000">
                <a:schemeClr val="tx2">
                  <a:alpha val="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1403059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accent1">
              <a:lumMod val="50000"/>
            </a:schemeClr>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tx1">
            <a:lumMod val="90000"/>
            <a:lumOff val="10000"/>
          </a:schemeClr>
        </a:buClr>
        <a:buSzPct val="80000"/>
        <a:buFont typeface="Arial" pitchFamily="34" charset="0"/>
        <a:buChar char="•"/>
        <a:defRPr sz="2400" kern="1200">
          <a:solidFill>
            <a:schemeClr val="tx1"/>
          </a:solidFill>
          <a:latin typeface="+mn-lt"/>
          <a:ea typeface="+mn-ea"/>
          <a:cs typeface="+mn-cs"/>
        </a:defRPr>
      </a:lvl1pPr>
      <a:lvl2pPr marL="511175" indent="-228600" algn="l" defTabSz="914400" rtl="0" eaLnBrk="1" latinLnBrk="0" hangingPunct="1">
        <a:lnSpc>
          <a:spcPct val="90000"/>
        </a:lnSpc>
        <a:spcBef>
          <a:spcPts val="1000"/>
        </a:spcBef>
        <a:buClr>
          <a:schemeClr val="tx1">
            <a:lumMod val="90000"/>
            <a:lumOff val="10000"/>
          </a:schemeClr>
        </a:buClr>
        <a:buSzPct val="80000"/>
        <a:buFont typeface="Arial" pitchFamily="34" charset="0"/>
        <a:buChar char="•"/>
        <a:defRPr sz="2000" kern="1200">
          <a:solidFill>
            <a:schemeClr val="tx1"/>
          </a:solidFill>
          <a:latin typeface="+mn-lt"/>
          <a:ea typeface="+mn-ea"/>
          <a:cs typeface="+mn-cs"/>
        </a:defRPr>
      </a:lvl2pPr>
      <a:lvl3pPr marL="685800" indent="-174625" algn="l" defTabSz="914400" rtl="0" eaLnBrk="1" latinLnBrk="0" hangingPunct="1">
        <a:lnSpc>
          <a:spcPct val="90000"/>
        </a:lnSpc>
        <a:spcBef>
          <a:spcPts val="600"/>
        </a:spcBef>
        <a:buClr>
          <a:schemeClr val="tx1">
            <a:lumMod val="90000"/>
            <a:lumOff val="10000"/>
          </a:schemeClr>
        </a:buClr>
        <a:buSzPct val="80000"/>
        <a:buFont typeface="Arial" pitchFamily="34" charset="0"/>
        <a:buChar char="•"/>
        <a:defRPr sz="1800" kern="1200">
          <a:solidFill>
            <a:schemeClr val="tx1"/>
          </a:solidFill>
          <a:latin typeface="+mn-lt"/>
          <a:ea typeface="+mn-ea"/>
          <a:cs typeface="+mn-cs"/>
        </a:defRPr>
      </a:lvl3pPr>
      <a:lvl4pPr marL="860425" indent="-174625" algn="l" defTabSz="914400" rtl="0" eaLnBrk="1" latinLnBrk="0" hangingPunct="1">
        <a:lnSpc>
          <a:spcPct val="90000"/>
        </a:lnSpc>
        <a:spcBef>
          <a:spcPts val="600"/>
        </a:spcBef>
        <a:buClr>
          <a:schemeClr val="tx1">
            <a:lumMod val="90000"/>
            <a:lumOff val="10000"/>
          </a:schemeClr>
        </a:buClr>
        <a:buSzPct val="80000"/>
        <a:buFont typeface="Arial" pitchFamily="34" charset="0"/>
        <a:buChar char="•"/>
        <a:defRPr sz="1600" kern="1200">
          <a:solidFill>
            <a:schemeClr val="tx1"/>
          </a:solidFill>
          <a:latin typeface="+mn-lt"/>
          <a:ea typeface="+mn-ea"/>
          <a:cs typeface="+mn-cs"/>
        </a:defRPr>
      </a:lvl4pPr>
      <a:lvl5pPr marL="1033463" indent="-173038" algn="l" defTabSz="914400" rtl="0" eaLnBrk="1" latinLnBrk="0" hangingPunct="1">
        <a:lnSpc>
          <a:spcPct val="90000"/>
        </a:lnSpc>
        <a:spcBef>
          <a:spcPts val="600"/>
        </a:spcBef>
        <a:buClr>
          <a:schemeClr val="tx1">
            <a:lumMod val="90000"/>
            <a:lumOff val="10000"/>
          </a:schemeClr>
        </a:buClr>
        <a:buSzPct val="8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tx1">
            <a:lumMod val="90000"/>
            <a:lumOff val="10000"/>
          </a:schemeClr>
        </a:buClr>
        <a:buSzPct val="80000"/>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tx1">
            <a:lumMod val="90000"/>
            <a:lumOff val="10000"/>
          </a:schemeClr>
        </a:buClr>
        <a:buSzPct val="80000"/>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tx1">
            <a:lumMod val="90000"/>
            <a:lumOff val="10000"/>
          </a:schemeClr>
        </a:buClr>
        <a:buSzPct val="80000"/>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tx1">
            <a:lumMod val="90000"/>
            <a:lumOff val="10000"/>
          </a:schemeClr>
        </a:buClr>
        <a:buSzPct val="8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s://www.uwyo.edu/numimage/currency.htm"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hyperlink" Target="https://www.gccoop.com/grain/cash-bids-futures"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xuJbao1oGYU" TargetMode="External"/><Relationship Id="rId2" Type="http://schemas.openxmlformats.org/officeDocument/2006/relationships/hyperlink" Target="https://mcalvanyweeklycommentary.com/"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gccoop.com/grain/cash-bids-futures" TargetMode="Externa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finance.yahoo.com/quote/%5EAEX?p=%5eAEX&amp;.tsrc=fin-srch" TargetMode="External"/><Relationship Id="rId2" Type="http://schemas.openxmlformats.org/officeDocument/2006/relationships/hyperlink" Target="https://en.wikipedia.org/wiki/Euronext_Amsterdam" TargetMode="Externa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hyperlink" Target="https://www.businessinsider.com/the-great-salad-oil-scandal-of-1963-2013-11"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normAutofit fontScale="90000"/>
          </a:bodyPr>
          <a:lstStyle/>
          <a:p>
            <a:pPr algn="ctr"/>
            <a:r>
              <a:rPr lang="en-US" dirty="0"/>
              <a:t>The Third Seal: The Black Horse of Inflation -</a:t>
            </a:r>
            <a:br>
              <a:rPr lang="en-US" dirty="0"/>
            </a:br>
            <a:r>
              <a:rPr lang="en-US" dirty="0"/>
              <a:t>Part I</a:t>
            </a:r>
          </a:p>
        </p:txBody>
      </p:sp>
      <p:sp>
        <p:nvSpPr>
          <p:cNvPr id="3" name="Subtitle 2"/>
          <p:cNvSpPr>
            <a:spLocks noGrp="1"/>
          </p:cNvSpPr>
          <p:nvPr>
            <p:ph type="subTitle" idx="1"/>
          </p:nvPr>
        </p:nvSpPr>
        <p:spPr/>
        <p:txBody>
          <a:bodyPr/>
          <a:lstStyle/>
          <a:p>
            <a:pPr algn="ctr"/>
            <a:r>
              <a:rPr lang="en-US" dirty="0"/>
              <a:t>Prof. Tom Mack, </a:t>
            </a:r>
            <a:r>
              <a:rPr lang="en-US" sz="2000" dirty="0"/>
              <a:t>B.A., M.B.A., A+, Net+</a:t>
            </a:r>
          </a:p>
          <a:p>
            <a:pPr algn="ctr"/>
            <a:r>
              <a:rPr lang="en-US" dirty="0"/>
              <a:t>Maj. Tom Baird, </a:t>
            </a:r>
            <a:r>
              <a:rPr lang="en-US" sz="2000" dirty="0"/>
              <a:t>B.S., M.B.A. </a:t>
            </a:r>
            <a:r>
              <a:rPr lang="en-US" sz="2000"/>
              <a:t>(ret.)</a:t>
            </a:r>
            <a:endParaRPr lang="en-US" dirty="0"/>
          </a:p>
        </p:txBody>
      </p:sp>
    </p:spTree>
    <p:extLst>
      <p:ext uri="{BB962C8B-B14F-4D97-AF65-F5344CB8AC3E}">
        <p14:creationId xmlns:p14="http://schemas.microsoft.com/office/powerpoint/2010/main" val="232011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5B5AF66A-15F0-5C72-6F30-834D235E196D}"/>
              </a:ext>
            </a:extLst>
          </p:cNvPr>
          <p:cNvPicPr>
            <a:picLocks noChangeAspect="1"/>
          </p:cNvPicPr>
          <p:nvPr/>
        </p:nvPicPr>
        <p:blipFill rotWithShape="1">
          <a:blip r:embed="rId2">
            <a:extLst>
              <a:ext uri="{28A0092B-C50C-407E-A947-70E740481C1C}">
                <a14:useLocalDpi xmlns:a14="http://schemas.microsoft.com/office/drawing/2010/main" val="0"/>
              </a:ext>
            </a:extLst>
          </a:blip>
          <a:srcRect b="34584"/>
          <a:stretch/>
        </p:blipFill>
        <p:spPr>
          <a:xfrm>
            <a:off x="1194043" y="27709"/>
            <a:ext cx="11413745" cy="6830291"/>
          </a:xfrm>
          <a:prstGeom prst="rect">
            <a:avLst/>
          </a:prstGeom>
        </p:spPr>
      </p:pic>
    </p:spTree>
    <p:extLst>
      <p:ext uri="{BB962C8B-B14F-4D97-AF65-F5344CB8AC3E}">
        <p14:creationId xmlns:p14="http://schemas.microsoft.com/office/powerpoint/2010/main" val="159472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3" y="381000"/>
            <a:ext cx="9829798" cy="1219200"/>
          </a:xfrm>
        </p:spPr>
        <p:txBody>
          <a:bodyPr anchor="b">
            <a:normAutofit/>
          </a:bodyPr>
          <a:lstStyle/>
          <a:p>
            <a:r>
              <a:rPr lang="en-US" dirty="0"/>
              <a:t>Key Word Analysis</a:t>
            </a:r>
          </a:p>
        </p:txBody>
      </p:sp>
      <p:sp>
        <p:nvSpPr>
          <p:cNvPr id="14" name="Content Placeholder 13"/>
          <p:cNvSpPr>
            <a:spLocks noGrp="1"/>
          </p:cNvSpPr>
          <p:nvPr>
            <p:ph sz="half" idx="1"/>
          </p:nvPr>
        </p:nvSpPr>
        <p:spPr>
          <a:xfrm>
            <a:off x="1488168" y="1984248"/>
            <a:ext cx="9787844" cy="4187952"/>
          </a:xfrm>
        </p:spPr>
        <p:txBody>
          <a:bodyPr>
            <a:normAutofit lnSpcReduction="10000"/>
          </a:bodyPr>
          <a:lstStyle/>
          <a:p>
            <a:r>
              <a:rPr lang="en-US" dirty="0"/>
              <a:t>Wine - </a:t>
            </a:r>
            <a:r>
              <a:rPr lang="el-GR" dirty="0"/>
              <a:t>οἶνος</a:t>
            </a:r>
            <a:r>
              <a:rPr lang="en-US" dirty="0"/>
              <a:t> – </a:t>
            </a:r>
            <a:r>
              <a:rPr lang="en-US" i="1" dirty="0" err="1"/>
              <a:t>oinos</a:t>
            </a:r>
            <a:endParaRPr lang="en-US" i="1" dirty="0"/>
          </a:p>
          <a:p>
            <a:pPr lvl="1"/>
            <a:r>
              <a:rPr lang="en-US" dirty="0"/>
              <a:t>Wine</a:t>
            </a:r>
          </a:p>
          <a:p>
            <a:pPr lvl="1"/>
            <a:r>
              <a:rPr lang="en-US" dirty="0"/>
              <a:t>Metaphorically Fiery Wine of YHWH’s Wrath</a:t>
            </a:r>
          </a:p>
          <a:p>
            <a:pPr lvl="1"/>
            <a:r>
              <a:rPr lang="en-US" dirty="0"/>
              <a:t>KJV Occurrences: 33</a:t>
            </a:r>
          </a:p>
          <a:p>
            <a:pPr lvl="2"/>
            <a:r>
              <a:rPr lang="en-US" dirty="0"/>
              <a:t>32 times “wine”</a:t>
            </a:r>
          </a:p>
          <a:p>
            <a:pPr lvl="2"/>
            <a:r>
              <a:rPr lang="en-US" dirty="0"/>
              <a:t>1 time “Winepress” (Revelation 19:55)</a:t>
            </a:r>
          </a:p>
          <a:p>
            <a:r>
              <a:rPr lang="en-US" dirty="0"/>
              <a:t>Wine is now traded on exchanges around the world:</a:t>
            </a:r>
          </a:p>
          <a:p>
            <a:pPr lvl="1"/>
            <a:r>
              <a:rPr lang="en-US" sz="1800" dirty="0" err="1"/>
              <a:t>Vinovest</a:t>
            </a:r>
            <a:r>
              <a:rPr lang="en-US" sz="1800" dirty="0"/>
              <a:t> Exchange (Culver City, CA)</a:t>
            </a:r>
          </a:p>
          <a:p>
            <a:pPr lvl="1"/>
            <a:r>
              <a:rPr lang="en-US" sz="1800" dirty="0"/>
              <a:t>London International Vintners Exchange</a:t>
            </a:r>
          </a:p>
          <a:p>
            <a:pPr lvl="1"/>
            <a:r>
              <a:rPr lang="en-US" sz="1800" dirty="0"/>
              <a:t>CAVIX (London, England, United Kingdom)</a:t>
            </a:r>
          </a:p>
          <a:p>
            <a:pPr lvl="1"/>
            <a:r>
              <a:rPr lang="en-US" sz="1800" dirty="0" err="1"/>
              <a:t>Livetrade</a:t>
            </a:r>
            <a:r>
              <a:rPr lang="en-US" sz="1800" dirty="0"/>
              <a:t> (Bordeaux, France)</a:t>
            </a:r>
          </a:p>
        </p:txBody>
      </p:sp>
    </p:spTree>
    <p:extLst>
      <p:ext uri="{BB962C8B-B14F-4D97-AF65-F5344CB8AC3E}">
        <p14:creationId xmlns:p14="http://schemas.microsoft.com/office/powerpoint/2010/main" val="282880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70D7A-1639-9746-C0E6-EF0D44CCC7C6}"/>
              </a:ext>
            </a:extLst>
          </p:cNvPr>
          <p:cNvSpPr>
            <a:spLocks noGrp="1"/>
          </p:cNvSpPr>
          <p:nvPr>
            <p:ph type="title"/>
          </p:nvPr>
        </p:nvSpPr>
        <p:spPr/>
        <p:txBody>
          <a:bodyPr anchor="ctr">
            <a:normAutofit/>
          </a:bodyPr>
          <a:lstStyle/>
          <a:p>
            <a:pPr algn="ctr"/>
            <a:r>
              <a:rPr lang="en-US" sz="8800" dirty="0"/>
              <a:t>Currency in the End Times</a:t>
            </a:r>
          </a:p>
        </p:txBody>
      </p:sp>
      <p:sp>
        <p:nvSpPr>
          <p:cNvPr id="3" name="Text Placeholder 2">
            <a:extLst>
              <a:ext uri="{FF2B5EF4-FFF2-40B4-BE49-F238E27FC236}">
                <a16:creationId xmlns:a16="http://schemas.microsoft.com/office/drawing/2014/main" id="{1693CC91-449F-2835-7F59-1E69A4BFCCD3}"/>
              </a:ext>
            </a:extLst>
          </p:cNvPr>
          <p:cNvSpPr>
            <a:spLocks noGrp="1"/>
          </p:cNvSpPr>
          <p:nvPr>
            <p:ph type="body" idx="1"/>
          </p:nvPr>
        </p:nvSpPr>
        <p:spPr/>
        <p:txBody>
          <a:bodyPr/>
          <a:lstStyle/>
          <a:p>
            <a:r>
              <a:rPr lang="en-US" dirty="0"/>
              <a:t>The Specter of Massive Inflation!</a:t>
            </a:r>
          </a:p>
        </p:txBody>
      </p:sp>
    </p:spTree>
    <p:extLst>
      <p:ext uri="{BB962C8B-B14F-4D97-AF65-F5344CB8AC3E}">
        <p14:creationId xmlns:p14="http://schemas.microsoft.com/office/powerpoint/2010/main" val="231225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3" y="381000"/>
            <a:ext cx="9829798" cy="1219200"/>
          </a:xfrm>
        </p:spPr>
        <p:txBody>
          <a:bodyPr anchor="b">
            <a:normAutofit/>
          </a:bodyPr>
          <a:lstStyle/>
          <a:p>
            <a:r>
              <a:rPr lang="en-US" dirty="0"/>
              <a:t>Key Word Analysis</a:t>
            </a:r>
          </a:p>
        </p:txBody>
      </p:sp>
      <p:sp>
        <p:nvSpPr>
          <p:cNvPr id="14" name="Content Placeholder 13"/>
          <p:cNvSpPr>
            <a:spLocks noGrp="1"/>
          </p:cNvSpPr>
          <p:nvPr>
            <p:ph sz="half" idx="1"/>
          </p:nvPr>
        </p:nvSpPr>
        <p:spPr>
          <a:xfrm>
            <a:off x="1488168" y="1984248"/>
            <a:ext cx="9787844" cy="4187952"/>
          </a:xfrm>
        </p:spPr>
        <p:txBody>
          <a:bodyPr>
            <a:normAutofit/>
          </a:bodyPr>
          <a:lstStyle/>
          <a:p>
            <a:r>
              <a:rPr lang="en-US" dirty="0"/>
              <a:t>Penny (1611 trans. “</a:t>
            </a:r>
            <a:r>
              <a:rPr lang="en-US" dirty="0" err="1"/>
              <a:t>penie</a:t>
            </a:r>
            <a:r>
              <a:rPr lang="en-US" dirty="0"/>
              <a:t>”) - </a:t>
            </a:r>
            <a:r>
              <a:rPr lang="el-GR" dirty="0"/>
              <a:t>δηνάριον</a:t>
            </a:r>
            <a:r>
              <a:rPr lang="en-US" dirty="0"/>
              <a:t> - </a:t>
            </a:r>
            <a:r>
              <a:rPr lang="en-US" dirty="0" err="1"/>
              <a:t>dēnarion</a:t>
            </a:r>
            <a:endParaRPr lang="en-US" dirty="0"/>
          </a:p>
          <a:p>
            <a:pPr lvl="1"/>
            <a:r>
              <a:rPr lang="en-US" sz="1800" b="0" i="0" u="none" strike="noStrike" baseline="0" dirty="0">
                <a:solidFill>
                  <a:srgbClr val="292F33"/>
                </a:solidFill>
                <a:latin typeface="Verdana" panose="020B0604030504040204" pitchFamily="34" charset="0"/>
              </a:rPr>
              <a:t>Latin </a:t>
            </a:r>
            <a:r>
              <a:rPr lang="en-US" sz="1800" b="0" i="1" u="none" strike="noStrike" baseline="0" dirty="0">
                <a:solidFill>
                  <a:srgbClr val="292F33"/>
                </a:solidFill>
                <a:latin typeface="Verdana" panose="020B0604030504040204" pitchFamily="34" charset="0"/>
              </a:rPr>
              <a:t>denarius</a:t>
            </a:r>
            <a:r>
              <a:rPr lang="en-US" sz="1800" b="0" i="0" u="none" strike="noStrike" baseline="0" dirty="0">
                <a:solidFill>
                  <a:srgbClr val="292F33"/>
                </a:solidFill>
                <a:latin typeface="Verdana" panose="020B0604030504040204" pitchFamily="34" charset="0"/>
              </a:rPr>
              <a:t>, a Roman silver coin; the name originally valued at ten asses</a:t>
            </a:r>
          </a:p>
          <a:p>
            <a:r>
              <a:rPr lang="en-US" sz="2200" b="0" i="0" u="none" strike="noStrike" baseline="0" dirty="0">
                <a:solidFill>
                  <a:srgbClr val="292F33"/>
                </a:solidFill>
              </a:rPr>
              <a:t>KJV Occurrences – 16 times</a:t>
            </a:r>
          </a:p>
          <a:p>
            <a:pPr lvl="1"/>
            <a:r>
              <a:rPr lang="en-US" sz="1800" b="0" i="0" u="none" strike="noStrike" baseline="0" dirty="0">
                <a:solidFill>
                  <a:srgbClr val="292F33"/>
                </a:solidFill>
              </a:rPr>
              <a:t>Penny – 9 times</a:t>
            </a:r>
          </a:p>
          <a:p>
            <a:pPr lvl="1"/>
            <a:r>
              <a:rPr lang="en-US" sz="1800" dirty="0">
                <a:solidFill>
                  <a:srgbClr val="292F33"/>
                </a:solidFill>
              </a:rPr>
              <a:t>Pence – 5 times</a:t>
            </a:r>
          </a:p>
          <a:p>
            <a:pPr lvl="1"/>
            <a:r>
              <a:rPr lang="en-US" sz="1800" dirty="0">
                <a:solidFill>
                  <a:srgbClr val="292F33"/>
                </a:solidFill>
              </a:rPr>
              <a:t>Pennyworth – 2 times</a:t>
            </a:r>
            <a:endParaRPr lang="en-US" b="0" i="0" u="none" strike="noStrike" baseline="0" dirty="0">
              <a:solidFill>
                <a:srgbClr val="292F33"/>
              </a:solidFill>
            </a:endParaRPr>
          </a:p>
          <a:p>
            <a:endParaRPr lang="en-US" dirty="0"/>
          </a:p>
        </p:txBody>
      </p:sp>
      <p:pic>
        <p:nvPicPr>
          <p:cNvPr id="2" name="Picture 1">
            <a:extLst>
              <a:ext uri="{FF2B5EF4-FFF2-40B4-BE49-F238E27FC236}">
                <a16:creationId xmlns:a16="http://schemas.microsoft.com/office/drawing/2014/main" id="{8B425B96-13EE-70E4-9008-D700DEC5A29F}"/>
              </a:ext>
            </a:extLst>
          </p:cNvPr>
          <p:cNvPicPr>
            <a:picLocks noChangeAspect="1"/>
          </p:cNvPicPr>
          <p:nvPr/>
        </p:nvPicPr>
        <p:blipFill>
          <a:blip r:embed="rId2"/>
          <a:stretch>
            <a:fillRect/>
          </a:stretch>
        </p:blipFill>
        <p:spPr>
          <a:xfrm>
            <a:off x="5942012" y="2971800"/>
            <a:ext cx="3009900" cy="1524000"/>
          </a:xfrm>
          <a:prstGeom prst="rect">
            <a:avLst/>
          </a:prstGeom>
        </p:spPr>
      </p:pic>
    </p:spTree>
    <p:extLst>
      <p:ext uri="{BB962C8B-B14F-4D97-AF65-F5344CB8AC3E}">
        <p14:creationId xmlns:p14="http://schemas.microsoft.com/office/powerpoint/2010/main" val="227021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3" y="381000"/>
            <a:ext cx="9829798" cy="1219200"/>
          </a:xfrm>
        </p:spPr>
        <p:txBody>
          <a:bodyPr anchor="b">
            <a:normAutofit/>
          </a:bodyPr>
          <a:lstStyle/>
          <a:p>
            <a:pPr algn="ctr"/>
            <a:r>
              <a:rPr lang="en-US" dirty="0"/>
              <a:t>Understanding Money in Ancient Times </a:t>
            </a:r>
            <a:br>
              <a:rPr lang="en-US" dirty="0"/>
            </a:br>
            <a:r>
              <a:rPr lang="en-US" dirty="0"/>
              <a:t>as Compared to Modern Times</a:t>
            </a:r>
          </a:p>
        </p:txBody>
      </p:sp>
      <p:sp>
        <p:nvSpPr>
          <p:cNvPr id="14" name="Content Placeholder 13"/>
          <p:cNvSpPr>
            <a:spLocks noGrp="1"/>
          </p:cNvSpPr>
          <p:nvPr>
            <p:ph sz="half" idx="1"/>
          </p:nvPr>
        </p:nvSpPr>
        <p:spPr>
          <a:xfrm>
            <a:off x="1488168" y="1984248"/>
            <a:ext cx="10092644" cy="4187952"/>
          </a:xfrm>
        </p:spPr>
        <p:txBody>
          <a:bodyPr>
            <a:normAutofit/>
          </a:bodyPr>
          <a:lstStyle/>
          <a:p>
            <a:r>
              <a:rPr lang="en-US" dirty="0"/>
              <a:t>By the time John Mark was writing this part of the Book of Revelation, the Roman </a:t>
            </a:r>
            <a:r>
              <a:rPr lang="en-US" i="1" dirty="0"/>
              <a:t>Denarius </a:t>
            </a:r>
            <a:r>
              <a:rPr lang="en-US" dirty="0"/>
              <a:t>minting</a:t>
            </a:r>
            <a:r>
              <a:rPr lang="en-US" i="1" dirty="0"/>
              <a:t> </a:t>
            </a:r>
            <a:r>
              <a:rPr lang="en-US" dirty="0"/>
              <a:t>standard was about 3.9 grams of silver. A Legionary’s pay was 225 denarii per year starting in </a:t>
            </a:r>
            <a:r>
              <a:rPr lang="en-US" i="1" dirty="0"/>
              <a:t>A.D</a:t>
            </a:r>
            <a:r>
              <a:rPr lang="en-US" dirty="0"/>
              <a:t>. 44.</a:t>
            </a:r>
          </a:p>
          <a:p>
            <a:r>
              <a:rPr lang="en-US" dirty="0"/>
              <a:t>By comparison, an E-3 (PFC in the Army, Lance Corporal in the Marines, Seaman in the Navy) in the United States Military receives a monthly paycheck of $2,160.60 or $25,927.20. British paychecks are similar.</a:t>
            </a:r>
          </a:p>
          <a:p>
            <a:pPr lvl="1"/>
            <a:r>
              <a:rPr lang="en-US" spc="-20" dirty="0"/>
              <a:t>In both cases, the soldiers/sailors ate at the Mess Hall/Galley and were billeted for free. They are given a housing allowance if they lived off-base. </a:t>
            </a:r>
          </a:p>
          <a:p>
            <a:pPr lvl="1"/>
            <a:r>
              <a:rPr lang="en-US" dirty="0"/>
              <a:t>Transport from duty station to duty station is paid for by the military.</a:t>
            </a:r>
          </a:p>
          <a:p>
            <a:pPr lvl="1"/>
            <a:r>
              <a:rPr lang="en-US" dirty="0"/>
              <a:t>In the U.S. Military, you also get additional pay for hazardous and combat duty.</a:t>
            </a:r>
          </a:p>
          <a:p>
            <a:pPr lvl="1"/>
            <a:endParaRPr lang="en-US" dirty="0"/>
          </a:p>
          <a:p>
            <a:pPr lvl="1"/>
            <a:endParaRPr lang="en-US" dirty="0"/>
          </a:p>
          <a:p>
            <a:endParaRPr lang="en-US" dirty="0"/>
          </a:p>
        </p:txBody>
      </p:sp>
    </p:spTree>
    <p:extLst>
      <p:ext uri="{BB962C8B-B14F-4D97-AF65-F5344CB8AC3E}">
        <p14:creationId xmlns:p14="http://schemas.microsoft.com/office/powerpoint/2010/main" val="75700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3" y="381000"/>
            <a:ext cx="9829798" cy="1219200"/>
          </a:xfrm>
        </p:spPr>
        <p:txBody>
          <a:bodyPr anchor="b">
            <a:normAutofit/>
          </a:bodyPr>
          <a:lstStyle/>
          <a:p>
            <a:pPr algn="ctr"/>
            <a:r>
              <a:rPr lang="en-US" dirty="0"/>
              <a:t>Understanding English Money when the King James Version was Translated (1611-1769)</a:t>
            </a:r>
          </a:p>
        </p:txBody>
      </p:sp>
      <p:sp>
        <p:nvSpPr>
          <p:cNvPr id="14" name="Content Placeholder 13"/>
          <p:cNvSpPr>
            <a:spLocks noGrp="1"/>
          </p:cNvSpPr>
          <p:nvPr>
            <p:ph sz="half" idx="1"/>
          </p:nvPr>
        </p:nvSpPr>
        <p:spPr>
          <a:xfrm>
            <a:off x="1488168" y="1984248"/>
            <a:ext cx="4834844" cy="4187952"/>
          </a:xfrm>
        </p:spPr>
        <p:txBody>
          <a:bodyPr>
            <a:normAutofit/>
          </a:bodyPr>
          <a:lstStyle/>
          <a:p>
            <a:r>
              <a:rPr lang="en-US" dirty="0"/>
              <a:t>1 pound (</a:t>
            </a:r>
            <a:r>
              <a:rPr lang="en-US" dirty="0">
                <a:effectLst/>
              </a:rPr>
              <a:t>₤) </a:t>
            </a:r>
            <a:r>
              <a:rPr lang="en-US" dirty="0"/>
              <a:t>=</a:t>
            </a:r>
          </a:p>
          <a:p>
            <a:pPr lvl="1"/>
            <a:r>
              <a:rPr lang="en-US" dirty="0"/>
              <a:t>20 shillings</a:t>
            </a:r>
          </a:p>
          <a:p>
            <a:pPr lvl="1"/>
            <a:r>
              <a:rPr lang="en-US" dirty="0"/>
              <a:t>240 pence</a:t>
            </a:r>
          </a:p>
          <a:p>
            <a:r>
              <a:rPr lang="en-US" dirty="0"/>
              <a:t>12 shillings = 1 pence</a:t>
            </a:r>
          </a:p>
          <a:p>
            <a:r>
              <a:rPr lang="en-US" dirty="0"/>
              <a:t>1 guinea = 21 shillings</a:t>
            </a:r>
          </a:p>
          <a:p>
            <a:r>
              <a:rPr lang="en-US" dirty="0"/>
              <a:t>1 mark = 13 shillings, 4 pence</a:t>
            </a:r>
          </a:p>
          <a:p>
            <a:r>
              <a:rPr lang="en-US" dirty="0"/>
              <a:t>1 angel = 10 shillings</a:t>
            </a:r>
          </a:p>
          <a:p>
            <a:endParaRPr lang="en-US" dirty="0"/>
          </a:p>
        </p:txBody>
      </p:sp>
      <p:sp>
        <p:nvSpPr>
          <p:cNvPr id="2" name="TextBox 1">
            <a:extLst>
              <a:ext uri="{FF2B5EF4-FFF2-40B4-BE49-F238E27FC236}">
                <a16:creationId xmlns:a16="http://schemas.microsoft.com/office/drawing/2014/main" id="{BF2423BE-B8BF-708E-942B-8106792AB1C6}"/>
              </a:ext>
            </a:extLst>
          </p:cNvPr>
          <p:cNvSpPr txBox="1"/>
          <p:nvPr/>
        </p:nvSpPr>
        <p:spPr>
          <a:xfrm>
            <a:off x="6627812" y="2057400"/>
            <a:ext cx="5257800"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1 noble was equal to 6 shillings, 8 pence</a:t>
            </a:r>
          </a:p>
          <a:p>
            <a:pPr marL="285750" indent="-285750">
              <a:buFont typeface="Arial" panose="020B0604020202020204" pitchFamily="34" charset="0"/>
              <a:buChar char="•"/>
            </a:pPr>
            <a:r>
              <a:rPr lang="en-US" sz="2400" dirty="0"/>
              <a:t>1 crown was worth 5 shillings</a:t>
            </a:r>
          </a:p>
          <a:p>
            <a:pPr marL="285750" indent="-285750">
              <a:buFont typeface="Arial" panose="020B0604020202020204" pitchFamily="34" charset="0"/>
              <a:buChar char="•"/>
            </a:pPr>
            <a:r>
              <a:rPr lang="en-US" sz="2400" dirty="0"/>
              <a:t>Half-crowns were equal to 2 shillings, six pence</a:t>
            </a:r>
          </a:p>
          <a:p>
            <a:pPr marL="285750" indent="-285750">
              <a:buFont typeface="Arial" panose="020B0604020202020204" pitchFamily="34" charset="0"/>
              <a:buChar char="•"/>
            </a:pPr>
            <a:r>
              <a:rPr lang="en-US" sz="2400" dirty="0"/>
              <a:t>There were sixpence coins, three-pence coins, two-pence coins (called a </a:t>
            </a:r>
            <a:r>
              <a:rPr lang="en-US" sz="2400" dirty="0" err="1"/>
              <a:t>tuppence</a:t>
            </a:r>
            <a:r>
              <a:rPr lang="en-US" sz="2400" dirty="0"/>
              <a:t>), half-pence coins, and farthings (one quarter of a penny)</a:t>
            </a:r>
          </a:p>
          <a:p>
            <a:pPr marL="285750" indent="-285750">
              <a:buFont typeface="Arial" panose="020B0604020202020204" pitchFamily="34" charset="0"/>
              <a:buChar char="•"/>
            </a:pPr>
            <a:r>
              <a:rPr lang="en-US" sz="2400" dirty="0"/>
              <a:t>A penny was somewhat equivalent to one pence (but not quite)</a:t>
            </a:r>
          </a:p>
        </p:txBody>
      </p:sp>
    </p:spTree>
    <p:extLst>
      <p:ext uri="{BB962C8B-B14F-4D97-AF65-F5344CB8AC3E}">
        <p14:creationId xmlns:p14="http://schemas.microsoft.com/office/powerpoint/2010/main" val="329570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3" y="381000"/>
            <a:ext cx="9829798" cy="1219200"/>
          </a:xfrm>
        </p:spPr>
        <p:txBody>
          <a:bodyPr anchor="b">
            <a:normAutofit/>
          </a:bodyPr>
          <a:lstStyle/>
          <a:p>
            <a:pPr algn="ctr"/>
            <a:r>
              <a:rPr lang="en-US" dirty="0"/>
              <a:t>British Money at the Present</a:t>
            </a:r>
          </a:p>
        </p:txBody>
      </p:sp>
      <p:sp>
        <p:nvSpPr>
          <p:cNvPr id="14" name="Content Placeholder 13"/>
          <p:cNvSpPr>
            <a:spLocks noGrp="1"/>
          </p:cNvSpPr>
          <p:nvPr>
            <p:ph sz="half" idx="1"/>
          </p:nvPr>
        </p:nvSpPr>
        <p:spPr>
          <a:xfrm>
            <a:off x="1488168" y="1984248"/>
            <a:ext cx="4834844" cy="4187952"/>
          </a:xfrm>
        </p:spPr>
        <p:txBody>
          <a:bodyPr>
            <a:normAutofit/>
          </a:bodyPr>
          <a:lstStyle/>
          <a:p>
            <a:pPr marL="0" indent="0">
              <a:buNone/>
            </a:pPr>
            <a:r>
              <a:rPr lang="en-US" dirty="0"/>
              <a:t>Pre-1971 British Money</a:t>
            </a:r>
          </a:p>
          <a:p>
            <a:r>
              <a:rPr lang="en-US" dirty="0"/>
              <a:t>1 pound (</a:t>
            </a:r>
            <a:r>
              <a:rPr lang="en-US" dirty="0">
                <a:effectLst/>
              </a:rPr>
              <a:t>₤) </a:t>
            </a:r>
            <a:r>
              <a:rPr lang="en-US" dirty="0"/>
              <a:t>=</a:t>
            </a:r>
          </a:p>
          <a:p>
            <a:pPr lvl="1"/>
            <a:r>
              <a:rPr lang="en-US" dirty="0"/>
              <a:t>20 shillings</a:t>
            </a:r>
          </a:p>
          <a:p>
            <a:pPr lvl="1"/>
            <a:r>
              <a:rPr lang="en-US" dirty="0"/>
              <a:t>240 pence</a:t>
            </a:r>
          </a:p>
          <a:p>
            <a:r>
              <a:rPr lang="en-US" dirty="0"/>
              <a:t>12 shillings = 1 pence</a:t>
            </a:r>
          </a:p>
          <a:p>
            <a:r>
              <a:rPr lang="en-US" dirty="0"/>
              <a:t>1 guinea = 21 shillings</a:t>
            </a:r>
          </a:p>
          <a:p>
            <a:endParaRPr lang="en-US" dirty="0"/>
          </a:p>
        </p:txBody>
      </p:sp>
      <p:sp>
        <p:nvSpPr>
          <p:cNvPr id="5" name="Content Placeholder 13">
            <a:extLst>
              <a:ext uri="{FF2B5EF4-FFF2-40B4-BE49-F238E27FC236}">
                <a16:creationId xmlns:a16="http://schemas.microsoft.com/office/drawing/2014/main" id="{D2FF39C8-8CB4-D570-4DFA-5D4FAF0D50DC}"/>
              </a:ext>
            </a:extLst>
          </p:cNvPr>
          <p:cNvSpPr txBox="1">
            <a:spLocks/>
          </p:cNvSpPr>
          <p:nvPr/>
        </p:nvSpPr>
        <p:spPr>
          <a:xfrm>
            <a:off x="6117238" y="1987207"/>
            <a:ext cx="4834844" cy="4187952"/>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tx1">
                  <a:lumMod val="90000"/>
                  <a:lumOff val="10000"/>
                </a:schemeClr>
              </a:buClr>
              <a:buSzPct val="80000"/>
              <a:buFont typeface="Arial" pitchFamily="34" charset="0"/>
              <a:buChar char="•"/>
              <a:defRPr sz="2400" kern="1200">
                <a:solidFill>
                  <a:schemeClr val="tx1"/>
                </a:solidFill>
                <a:latin typeface="+mn-lt"/>
                <a:ea typeface="+mn-ea"/>
                <a:cs typeface="+mn-cs"/>
              </a:defRPr>
            </a:lvl1pPr>
            <a:lvl2pPr marL="511175" indent="-228600" algn="l" defTabSz="914400" rtl="0" eaLnBrk="1" latinLnBrk="0" hangingPunct="1">
              <a:lnSpc>
                <a:spcPct val="90000"/>
              </a:lnSpc>
              <a:spcBef>
                <a:spcPts val="1000"/>
              </a:spcBef>
              <a:buClr>
                <a:schemeClr val="tx1">
                  <a:lumMod val="90000"/>
                  <a:lumOff val="10000"/>
                </a:schemeClr>
              </a:buClr>
              <a:buSzPct val="80000"/>
              <a:buFont typeface="Arial" pitchFamily="34" charset="0"/>
              <a:buChar char="•"/>
              <a:defRPr sz="2000" kern="1200">
                <a:solidFill>
                  <a:schemeClr val="tx1"/>
                </a:solidFill>
                <a:latin typeface="+mn-lt"/>
                <a:ea typeface="+mn-ea"/>
                <a:cs typeface="+mn-cs"/>
              </a:defRPr>
            </a:lvl2pPr>
            <a:lvl3pPr marL="685800" indent="-174625" algn="l" defTabSz="914400" rtl="0" eaLnBrk="1" latinLnBrk="0" hangingPunct="1">
              <a:lnSpc>
                <a:spcPct val="90000"/>
              </a:lnSpc>
              <a:spcBef>
                <a:spcPts val="600"/>
              </a:spcBef>
              <a:buClr>
                <a:schemeClr val="tx1">
                  <a:lumMod val="90000"/>
                  <a:lumOff val="10000"/>
                </a:schemeClr>
              </a:buClr>
              <a:buSzPct val="80000"/>
              <a:buFont typeface="Arial" pitchFamily="34" charset="0"/>
              <a:buChar char="•"/>
              <a:defRPr sz="1800" kern="1200">
                <a:solidFill>
                  <a:schemeClr val="tx1"/>
                </a:solidFill>
                <a:latin typeface="+mn-lt"/>
                <a:ea typeface="+mn-ea"/>
                <a:cs typeface="+mn-cs"/>
              </a:defRPr>
            </a:lvl3pPr>
            <a:lvl4pPr marL="860425" indent="-174625" algn="l" defTabSz="914400" rtl="0" eaLnBrk="1" latinLnBrk="0" hangingPunct="1">
              <a:lnSpc>
                <a:spcPct val="90000"/>
              </a:lnSpc>
              <a:spcBef>
                <a:spcPts val="600"/>
              </a:spcBef>
              <a:buClr>
                <a:schemeClr val="tx1">
                  <a:lumMod val="90000"/>
                  <a:lumOff val="10000"/>
                </a:schemeClr>
              </a:buClr>
              <a:buSzPct val="80000"/>
              <a:buFont typeface="Arial" pitchFamily="34" charset="0"/>
              <a:buChar char="•"/>
              <a:defRPr sz="1600" kern="1200">
                <a:solidFill>
                  <a:schemeClr val="tx1"/>
                </a:solidFill>
                <a:latin typeface="+mn-lt"/>
                <a:ea typeface="+mn-ea"/>
                <a:cs typeface="+mn-cs"/>
              </a:defRPr>
            </a:lvl4pPr>
            <a:lvl5pPr marL="1033463" indent="-173038" algn="l" defTabSz="914400" rtl="0" eaLnBrk="1" latinLnBrk="0" hangingPunct="1">
              <a:lnSpc>
                <a:spcPct val="90000"/>
              </a:lnSpc>
              <a:spcBef>
                <a:spcPts val="600"/>
              </a:spcBef>
              <a:buClr>
                <a:schemeClr val="tx1">
                  <a:lumMod val="90000"/>
                  <a:lumOff val="10000"/>
                </a:schemeClr>
              </a:buClr>
              <a:buSzPct val="8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tx1">
                  <a:lumMod val="90000"/>
                  <a:lumOff val="10000"/>
                </a:schemeClr>
              </a:buClr>
              <a:buSzPct val="80000"/>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tx1">
                  <a:lumMod val="90000"/>
                  <a:lumOff val="10000"/>
                </a:schemeClr>
              </a:buClr>
              <a:buSzPct val="80000"/>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tx1">
                  <a:lumMod val="90000"/>
                  <a:lumOff val="10000"/>
                </a:schemeClr>
              </a:buClr>
              <a:buSzPct val="80000"/>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tx1">
                  <a:lumMod val="90000"/>
                  <a:lumOff val="10000"/>
                </a:schemeClr>
              </a:buClr>
              <a:buSzPct val="80000"/>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n-US" dirty="0"/>
              <a:t>Post-1971 British Money</a:t>
            </a:r>
          </a:p>
          <a:p>
            <a:r>
              <a:rPr lang="en-US" dirty="0"/>
              <a:t>1 pound (Quid) (</a:t>
            </a:r>
            <a:r>
              <a:rPr lang="en-US" dirty="0">
                <a:effectLst/>
              </a:rPr>
              <a:t>£)</a:t>
            </a:r>
            <a:r>
              <a:rPr lang="en-US" dirty="0"/>
              <a:t> =</a:t>
            </a:r>
          </a:p>
          <a:p>
            <a:pPr lvl="1"/>
            <a:r>
              <a:rPr lang="en-US" dirty="0"/>
              <a:t>100 pence</a:t>
            </a:r>
          </a:p>
          <a:p>
            <a:endParaRPr lang="en-US" dirty="0"/>
          </a:p>
        </p:txBody>
      </p:sp>
      <p:pic>
        <p:nvPicPr>
          <p:cNvPr id="4" name="Picture 3">
            <a:extLst>
              <a:ext uri="{FF2B5EF4-FFF2-40B4-BE49-F238E27FC236}">
                <a16:creationId xmlns:a16="http://schemas.microsoft.com/office/drawing/2014/main" id="{27E3980C-2363-D5B3-238C-317188F9F28E}"/>
              </a:ext>
            </a:extLst>
          </p:cNvPr>
          <p:cNvPicPr>
            <a:picLocks noChangeAspect="1"/>
          </p:cNvPicPr>
          <p:nvPr/>
        </p:nvPicPr>
        <p:blipFill>
          <a:blip r:embed="rId2"/>
          <a:stretch>
            <a:fillRect/>
          </a:stretch>
        </p:blipFill>
        <p:spPr>
          <a:xfrm>
            <a:off x="8151812" y="2971800"/>
            <a:ext cx="3886200" cy="3886200"/>
          </a:xfrm>
          <a:prstGeom prst="rect">
            <a:avLst/>
          </a:prstGeom>
        </p:spPr>
      </p:pic>
    </p:spTree>
    <p:extLst>
      <p:ext uri="{BB962C8B-B14F-4D97-AF65-F5344CB8AC3E}">
        <p14:creationId xmlns:p14="http://schemas.microsoft.com/office/powerpoint/2010/main" val="316655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3" y="381000"/>
            <a:ext cx="9829798" cy="1219200"/>
          </a:xfrm>
        </p:spPr>
        <p:txBody>
          <a:bodyPr anchor="b">
            <a:normAutofit/>
          </a:bodyPr>
          <a:lstStyle/>
          <a:p>
            <a:pPr algn="ctr"/>
            <a:r>
              <a:rPr lang="en-US" dirty="0"/>
              <a:t>Calculating Financial Equivalents</a:t>
            </a:r>
          </a:p>
        </p:txBody>
      </p:sp>
      <p:sp>
        <p:nvSpPr>
          <p:cNvPr id="14" name="Content Placeholder 13"/>
          <p:cNvSpPr>
            <a:spLocks noGrp="1"/>
          </p:cNvSpPr>
          <p:nvPr>
            <p:ph sz="half" idx="1"/>
          </p:nvPr>
        </p:nvSpPr>
        <p:spPr>
          <a:xfrm>
            <a:off x="1488168" y="1984248"/>
            <a:ext cx="9829798" cy="4187952"/>
          </a:xfrm>
        </p:spPr>
        <p:txBody>
          <a:bodyPr>
            <a:normAutofit/>
          </a:bodyPr>
          <a:lstStyle/>
          <a:p>
            <a:r>
              <a:rPr lang="en-US" dirty="0"/>
              <a:t>According to a </a:t>
            </a:r>
            <a:r>
              <a:rPr lang="en-US" dirty="0">
                <a:hlinkClick r:id="rId2"/>
              </a:rPr>
              <a:t>calculator</a:t>
            </a:r>
            <a:r>
              <a:rPr lang="en-US" dirty="0"/>
              <a:t> created by Eric Nye, University of Wyoming, the 1611 British Pound (£) in today’s dollars is worth $326.79.</a:t>
            </a:r>
          </a:p>
          <a:p>
            <a:r>
              <a:rPr lang="en-US" dirty="0"/>
              <a:t>If there are 240 pence to a British Pound, a pence is worth $1.36.</a:t>
            </a:r>
          </a:p>
          <a:p>
            <a:r>
              <a:rPr lang="en-US" dirty="0"/>
              <a:t>A measure of wheat is about one liter or a little less than a quart. There are 35.2390704 liters in a bushel (both US, dry and UK)</a:t>
            </a:r>
          </a:p>
          <a:p>
            <a:r>
              <a:rPr lang="en-US" dirty="0"/>
              <a:t>There are 28 grams in an ounce. The spot price for silver is $22.12 an ounce. To get the value of the silver in a </a:t>
            </a:r>
            <a:r>
              <a:rPr lang="en-US" i="1" dirty="0"/>
              <a:t>denarii</a:t>
            </a:r>
            <a:r>
              <a:rPr lang="en-US" dirty="0"/>
              <a:t> $22.12/28 * 3.9 = $ 3.08.</a:t>
            </a:r>
          </a:p>
          <a:p>
            <a:r>
              <a:rPr lang="en-US" dirty="0"/>
              <a:t>However, if a U.S. Soldier received 225 </a:t>
            </a:r>
            <a:r>
              <a:rPr lang="en-US" i="1" dirty="0"/>
              <a:t>denarii</a:t>
            </a:r>
            <a:r>
              <a:rPr lang="en-US" dirty="0"/>
              <a:t> like his Roman Counterpart, the soldiers’ </a:t>
            </a:r>
            <a:r>
              <a:rPr lang="en-US" i="1" dirty="0"/>
              <a:t>denarii </a:t>
            </a:r>
            <a:r>
              <a:rPr lang="en-US" dirty="0"/>
              <a:t>would be worth $115.23.</a:t>
            </a:r>
          </a:p>
        </p:txBody>
      </p:sp>
      <p:sp>
        <p:nvSpPr>
          <p:cNvPr id="3" name="TextBox 2">
            <a:extLst>
              <a:ext uri="{FF2B5EF4-FFF2-40B4-BE49-F238E27FC236}">
                <a16:creationId xmlns:a16="http://schemas.microsoft.com/office/drawing/2014/main" id="{24693F85-A590-D5BD-49BA-4AE7EE525D96}"/>
              </a:ext>
            </a:extLst>
          </p:cNvPr>
          <p:cNvSpPr txBox="1"/>
          <p:nvPr/>
        </p:nvSpPr>
        <p:spPr>
          <a:xfrm>
            <a:off x="1370012" y="6248400"/>
            <a:ext cx="10274736" cy="276999"/>
          </a:xfrm>
          <a:prstGeom prst="rect">
            <a:avLst/>
          </a:prstGeom>
          <a:noFill/>
        </p:spPr>
        <p:txBody>
          <a:bodyPr wrap="none" rtlCol="0">
            <a:spAutoFit/>
          </a:bodyPr>
          <a:lstStyle/>
          <a:p>
            <a:r>
              <a:rPr lang="en-US" sz="1200" dirty="0"/>
              <a:t>Eric W. Nye, </a:t>
            </a:r>
            <a:r>
              <a:rPr lang="en-US" sz="1200" i="1" dirty="0"/>
              <a:t>Pounds Sterling to Dollars: Historical Conversion of Currency</a:t>
            </a:r>
            <a:r>
              <a:rPr lang="en-US" sz="1200" dirty="0"/>
              <a:t>, accessed Sunday, May 29, 2022, </a:t>
            </a:r>
            <a:r>
              <a:rPr lang="en-US" sz="1200" dirty="0">
                <a:hlinkClick r:id="rId2"/>
              </a:rPr>
              <a:t>https://www.uwyo.edu/numimage/currency.htm</a:t>
            </a:r>
            <a:endParaRPr lang="en-US" sz="1200" dirty="0"/>
          </a:p>
        </p:txBody>
      </p:sp>
    </p:spTree>
    <p:extLst>
      <p:ext uri="{BB962C8B-B14F-4D97-AF65-F5344CB8AC3E}">
        <p14:creationId xmlns:p14="http://schemas.microsoft.com/office/powerpoint/2010/main" val="420926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3" y="381000"/>
            <a:ext cx="9829798" cy="1219200"/>
          </a:xfrm>
        </p:spPr>
        <p:txBody>
          <a:bodyPr anchor="b">
            <a:normAutofit/>
          </a:bodyPr>
          <a:lstStyle/>
          <a:p>
            <a:pPr algn="ctr"/>
            <a:r>
              <a:rPr lang="en-US" dirty="0"/>
              <a:t>Calculating Financial Equivalents</a:t>
            </a:r>
          </a:p>
        </p:txBody>
      </p:sp>
      <p:sp>
        <p:nvSpPr>
          <p:cNvPr id="14" name="Content Placeholder 13"/>
          <p:cNvSpPr>
            <a:spLocks noGrp="1"/>
          </p:cNvSpPr>
          <p:nvPr>
            <p:ph sz="half" idx="1"/>
          </p:nvPr>
        </p:nvSpPr>
        <p:spPr>
          <a:xfrm>
            <a:off x="1488168" y="1984248"/>
            <a:ext cx="10092644" cy="4187952"/>
          </a:xfrm>
        </p:spPr>
        <p:txBody>
          <a:bodyPr anchor="t">
            <a:normAutofit/>
          </a:bodyPr>
          <a:lstStyle/>
          <a:p>
            <a:r>
              <a:rPr lang="en-US" sz="3200" dirty="0"/>
              <a:t>Using the $115.23 value for the </a:t>
            </a:r>
            <a:r>
              <a:rPr lang="en-US" sz="3200" i="1" dirty="0"/>
              <a:t>denarii </a:t>
            </a:r>
            <a:r>
              <a:rPr lang="en-US" sz="3200" dirty="0"/>
              <a:t>what is the cost of a bushel of wheat?</a:t>
            </a:r>
          </a:p>
          <a:p>
            <a:r>
              <a:rPr lang="en-US" sz="3200" dirty="0"/>
              <a:t>A measure (one liter) of wheat for a penny (</a:t>
            </a:r>
            <a:r>
              <a:rPr lang="en-US" sz="3200" i="1" dirty="0"/>
              <a:t>denarii</a:t>
            </a:r>
            <a:r>
              <a:rPr lang="en-US" sz="3200" dirty="0"/>
              <a:t>)…</a:t>
            </a:r>
          </a:p>
          <a:p>
            <a:pPr lvl="1"/>
            <a:r>
              <a:rPr lang="en-US" sz="2800" dirty="0"/>
              <a:t>$115.232 * 35.2390704 = $4,060.67 for a bushel of wheat…</a:t>
            </a:r>
          </a:p>
          <a:p>
            <a:pPr lvl="1"/>
            <a:r>
              <a:rPr lang="en-US" sz="2800" dirty="0"/>
              <a:t>The cost of a loaf of bread will likely be about $150.00.</a:t>
            </a:r>
          </a:p>
          <a:p>
            <a:pPr lvl="1"/>
            <a:r>
              <a:rPr lang="en-US" sz="2800" dirty="0"/>
              <a:t>Right now, a measure of wheat can be purchased for 31.7¢. ($11.20</a:t>
            </a:r>
            <a:r>
              <a:rPr lang="en-US" sz="2800" baseline="30000" dirty="0"/>
              <a:t>1</a:t>
            </a:r>
            <a:r>
              <a:rPr lang="en-US" sz="2800" dirty="0"/>
              <a:t> / 35.2390704)</a:t>
            </a:r>
          </a:p>
          <a:p>
            <a:pPr marL="0" indent="0">
              <a:buNone/>
            </a:pPr>
            <a:endParaRPr lang="en-US" sz="1800" dirty="0"/>
          </a:p>
          <a:p>
            <a:endParaRPr lang="en-US" dirty="0"/>
          </a:p>
        </p:txBody>
      </p:sp>
      <p:sp>
        <p:nvSpPr>
          <p:cNvPr id="3" name="TextBox 2">
            <a:extLst>
              <a:ext uri="{FF2B5EF4-FFF2-40B4-BE49-F238E27FC236}">
                <a16:creationId xmlns:a16="http://schemas.microsoft.com/office/drawing/2014/main" id="{24693F85-A590-D5BD-49BA-4AE7EE525D96}"/>
              </a:ext>
            </a:extLst>
          </p:cNvPr>
          <p:cNvSpPr txBox="1"/>
          <p:nvPr/>
        </p:nvSpPr>
        <p:spPr>
          <a:xfrm>
            <a:off x="1370012" y="6248400"/>
            <a:ext cx="3614964" cy="276999"/>
          </a:xfrm>
          <a:prstGeom prst="rect">
            <a:avLst/>
          </a:prstGeom>
          <a:noFill/>
        </p:spPr>
        <p:txBody>
          <a:bodyPr wrap="none" rtlCol="0">
            <a:spAutoFit/>
          </a:bodyPr>
          <a:lstStyle/>
          <a:p>
            <a:r>
              <a:rPr lang="en-US" sz="1200" baseline="30000" dirty="0">
                <a:hlinkClick r:id="rId2"/>
              </a:rPr>
              <a:t>1</a:t>
            </a:r>
            <a:r>
              <a:rPr lang="en-US" sz="1200" dirty="0">
                <a:hlinkClick r:id="rId2"/>
              </a:rPr>
              <a:t>https://www.gccoop.com/grain/cash-bids-futures</a:t>
            </a:r>
            <a:r>
              <a:rPr lang="en-US" sz="1200" dirty="0"/>
              <a:t> </a:t>
            </a:r>
          </a:p>
        </p:txBody>
      </p:sp>
    </p:spTree>
    <p:extLst>
      <p:ext uri="{BB962C8B-B14F-4D97-AF65-F5344CB8AC3E}">
        <p14:creationId xmlns:p14="http://schemas.microsoft.com/office/powerpoint/2010/main" val="147514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3" y="381000"/>
            <a:ext cx="9829798" cy="1219200"/>
          </a:xfrm>
        </p:spPr>
        <p:txBody>
          <a:bodyPr anchor="b">
            <a:normAutofit/>
          </a:bodyPr>
          <a:lstStyle/>
          <a:p>
            <a:pPr algn="ctr"/>
            <a:r>
              <a:rPr lang="en-US" dirty="0"/>
              <a:t>Calculating Financial Equivalents</a:t>
            </a:r>
          </a:p>
        </p:txBody>
      </p:sp>
      <p:sp>
        <p:nvSpPr>
          <p:cNvPr id="14" name="Content Placeholder 13"/>
          <p:cNvSpPr>
            <a:spLocks noGrp="1"/>
          </p:cNvSpPr>
          <p:nvPr>
            <p:ph sz="half" idx="1"/>
          </p:nvPr>
        </p:nvSpPr>
        <p:spPr>
          <a:xfrm>
            <a:off x="1488168" y="1984248"/>
            <a:ext cx="10092644" cy="4187952"/>
          </a:xfrm>
        </p:spPr>
        <p:txBody>
          <a:bodyPr anchor="t">
            <a:normAutofit/>
          </a:bodyPr>
          <a:lstStyle/>
          <a:p>
            <a:r>
              <a:rPr lang="en-US" dirty="0"/>
              <a:t>It is clear from this prophecy that the world is headed for hyper-inflation.</a:t>
            </a:r>
          </a:p>
          <a:p>
            <a:pPr lvl="1"/>
            <a:r>
              <a:rPr lang="en-US" dirty="0"/>
              <a:t>David Wilkerson prophesied this in his books: </a:t>
            </a:r>
            <a:r>
              <a:rPr lang="en-US" i="1" dirty="0"/>
              <a:t>The Vision</a:t>
            </a:r>
            <a:r>
              <a:rPr lang="en-US" dirty="0"/>
              <a:t> and </a:t>
            </a:r>
            <a:r>
              <a:rPr lang="en-US" i="1" dirty="0"/>
              <a:t>Racing Toward Judgment</a:t>
            </a:r>
            <a:r>
              <a:rPr lang="en-US" dirty="0"/>
              <a:t>.</a:t>
            </a:r>
          </a:p>
          <a:p>
            <a:pPr lvl="1"/>
            <a:r>
              <a:rPr lang="en-US" dirty="0"/>
              <a:t>Don </a:t>
            </a:r>
            <a:r>
              <a:rPr lang="en-US" dirty="0" err="1"/>
              <a:t>McAlvany</a:t>
            </a:r>
            <a:r>
              <a:rPr lang="en-US" dirty="0"/>
              <a:t>, editor of the </a:t>
            </a:r>
            <a:r>
              <a:rPr lang="en-US" i="1" dirty="0" err="1"/>
              <a:t>McAlvany</a:t>
            </a:r>
            <a:r>
              <a:rPr lang="en-US" i="1" dirty="0"/>
              <a:t> Intelligence Advisor</a:t>
            </a:r>
            <a:r>
              <a:rPr lang="en-US" dirty="0"/>
              <a:t> forecast that hyperinflation would be rampant in the 21</a:t>
            </a:r>
            <a:r>
              <a:rPr lang="en-US" baseline="30000" dirty="0"/>
              <a:t>st</a:t>
            </a:r>
            <a:r>
              <a:rPr lang="en-US" dirty="0"/>
              <a:t> century. His son, David </a:t>
            </a:r>
            <a:r>
              <a:rPr lang="en-US" dirty="0" err="1"/>
              <a:t>McAlvany</a:t>
            </a:r>
            <a:r>
              <a:rPr lang="en-US" dirty="0"/>
              <a:t> and Kevin Oric still do a podcast called </a:t>
            </a:r>
            <a:r>
              <a:rPr lang="en-US" dirty="0" err="1">
                <a:hlinkClick r:id="rId2"/>
              </a:rPr>
              <a:t>McAlvany</a:t>
            </a:r>
            <a:r>
              <a:rPr lang="en-US" dirty="0">
                <a:hlinkClick r:id="rId2"/>
              </a:rPr>
              <a:t> Weekly Commentary</a:t>
            </a:r>
            <a:r>
              <a:rPr lang="en-US" dirty="0"/>
              <a:t>. </a:t>
            </a:r>
            <a:r>
              <a:rPr lang="en-US" dirty="0">
                <a:hlinkClick r:id="rId3"/>
              </a:rPr>
              <a:t>Here is a link to their latest warnings.</a:t>
            </a:r>
            <a:endParaRPr lang="en-US" dirty="0"/>
          </a:p>
          <a:p>
            <a:pPr lvl="1"/>
            <a:r>
              <a:rPr lang="en-US" dirty="0"/>
              <a:t>Jim McKeever warned the world repeatedly about the prospect of hyperinflation in his newsletters (</a:t>
            </a:r>
            <a:r>
              <a:rPr lang="en-US" i="1" dirty="0"/>
              <a:t>McKeever Strategy Letter</a:t>
            </a:r>
            <a:r>
              <a:rPr lang="en-US" dirty="0"/>
              <a:t> and </a:t>
            </a:r>
            <a:r>
              <a:rPr lang="en-US" i="1" dirty="0"/>
              <a:t>End Times News Digest</a:t>
            </a:r>
            <a:r>
              <a:rPr lang="en-US" dirty="0"/>
              <a:t>) and his book: </a:t>
            </a:r>
            <a:r>
              <a:rPr lang="en-US" i="1" dirty="0"/>
              <a:t>The Almighty and the Dollar</a:t>
            </a:r>
            <a:r>
              <a:rPr lang="en-US" dirty="0"/>
              <a:t> about this event. </a:t>
            </a:r>
          </a:p>
          <a:p>
            <a:pPr lvl="1"/>
            <a:r>
              <a:rPr lang="en-US" dirty="0"/>
              <a:t>Hundreds of other commentators are now making the same prediction.</a:t>
            </a:r>
          </a:p>
          <a:p>
            <a:pPr lvl="1"/>
            <a:r>
              <a:rPr lang="en-US" dirty="0"/>
              <a:t>Consider the following events…</a:t>
            </a:r>
          </a:p>
          <a:p>
            <a:endParaRPr lang="en-US" sz="1800" dirty="0"/>
          </a:p>
          <a:p>
            <a:endParaRPr lang="en-US" dirty="0"/>
          </a:p>
        </p:txBody>
      </p:sp>
    </p:spTree>
    <p:extLst>
      <p:ext uri="{BB962C8B-B14F-4D97-AF65-F5344CB8AC3E}">
        <p14:creationId xmlns:p14="http://schemas.microsoft.com/office/powerpoint/2010/main" val="226360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3" y="381000"/>
            <a:ext cx="9829798" cy="1219200"/>
          </a:xfrm>
        </p:spPr>
        <p:txBody>
          <a:bodyPr anchor="b">
            <a:normAutofit/>
          </a:bodyPr>
          <a:lstStyle/>
          <a:p>
            <a:r>
              <a:rPr lang="en-US" dirty="0"/>
              <a:t>The Third Seal – The Black Horse</a:t>
            </a:r>
          </a:p>
        </p:txBody>
      </p:sp>
      <p:sp>
        <p:nvSpPr>
          <p:cNvPr id="14" name="Content Placeholder 13"/>
          <p:cNvSpPr>
            <a:spLocks noGrp="1"/>
          </p:cNvSpPr>
          <p:nvPr>
            <p:ph sz="half" idx="1"/>
          </p:nvPr>
        </p:nvSpPr>
        <p:spPr>
          <a:xfrm>
            <a:off x="1488168" y="1984248"/>
            <a:ext cx="4800600" cy="4187952"/>
          </a:xfrm>
        </p:spPr>
        <p:txBody>
          <a:bodyPr>
            <a:normAutofit/>
          </a:bodyPr>
          <a:lstStyle/>
          <a:p>
            <a:r>
              <a:rPr lang="en-US" sz="2200" dirty="0"/>
              <a:t>And when he had opened the third seal, I heard the third beast (the face of a man) say, Come and see. And I beheld, and lo a </a:t>
            </a:r>
            <a:r>
              <a:rPr lang="en-US" sz="2200" u="sng" dirty="0"/>
              <a:t>black</a:t>
            </a:r>
            <a:r>
              <a:rPr lang="en-US" sz="2200" dirty="0"/>
              <a:t> horse; and he that sat on him had </a:t>
            </a:r>
            <a:r>
              <a:rPr lang="en-US" sz="2200" u="sng" dirty="0"/>
              <a:t>a pair of balances</a:t>
            </a:r>
            <a:r>
              <a:rPr lang="en-US" sz="2200" dirty="0"/>
              <a:t> in his hand. </a:t>
            </a:r>
          </a:p>
          <a:p>
            <a:r>
              <a:rPr lang="en-US" sz="2200" dirty="0"/>
              <a:t>And I heard a voice in the midst of the four beasts say, “A </a:t>
            </a:r>
            <a:r>
              <a:rPr lang="en-US" sz="2200" u="sng" dirty="0"/>
              <a:t>measure</a:t>
            </a:r>
            <a:r>
              <a:rPr lang="en-US" sz="2200" dirty="0"/>
              <a:t> of </a:t>
            </a:r>
            <a:r>
              <a:rPr lang="en-US" sz="2200" u="sng" dirty="0"/>
              <a:t>wheat</a:t>
            </a:r>
            <a:r>
              <a:rPr lang="en-US" sz="2200" dirty="0"/>
              <a:t> for a </a:t>
            </a:r>
            <a:r>
              <a:rPr lang="en-US" sz="2200" u="sng" dirty="0"/>
              <a:t>penny</a:t>
            </a:r>
            <a:r>
              <a:rPr lang="en-US" sz="2200" dirty="0"/>
              <a:t>, and three </a:t>
            </a:r>
            <a:r>
              <a:rPr lang="en-US" sz="2200" u="sng" dirty="0"/>
              <a:t>measures</a:t>
            </a:r>
            <a:r>
              <a:rPr lang="en-US" sz="2200" dirty="0"/>
              <a:t> of </a:t>
            </a:r>
            <a:r>
              <a:rPr lang="en-US" sz="2200" u="sng" dirty="0"/>
              <a:t>barley</a:t>
            </a:r>
            <a:r>
              <a:rPr lang="en-US" sz="2200" dirty="0"/>
              <a:t> for a </a:t>
            </a:r>
            <a:r>
              <a:rPr lang="en-US" sz="2200" u="sng" dirty="0"/>
              <a:t>penny</a:t>
            </a:r>
            <a:r>
              <a:rPr lang="en-US" sz="2200" dirty="0"/>
              <a:t>; and see thou hurt not the </a:t>
            </a:r>
            <a:r>
              <a:rPr lang="en-US" sz="2200" u="sng" dirty="0"/>
              <a:t>oil</a:t>
            </a:r>
            <a:r>
              <a:rPr lang="en-US" sz="2200" dirty="0"/>
              <a:t> and the </a:t>
            </a:r>
            <a:r>
              <a:rPr lang="en-US" sz="2200" u="sng" dirty="0"/>
              <a:t>wine</a:t>
            </a:r>
            <a:r>
              <a:rPr lang="en-US" sz="2200" dirty="0"/>
              <a:t>.” (Revelation 6:5-6)</a:t>
            </a:r>
          </a:p>
        </p:txBody>
      </p:sp>
      <p:pic>
        <p:nvPicPr>
          <p:cNvPr id="2" name="Picture 1">
            <a:extLst>
              <a:ext uri="{FF2B5EF4-FFF2-40B4-BE49-F238E27FC236}">
                <a16:creationId xmlns:a16="http://schemas.microsoft.com/office/drawing/2014/main" id="{57C58D8D-94B2-258B-E8CC-489B1BBBD00B}"/>
              </a:ext>
            </a:extLst>
          </p:cNvPr>
          <p:cNvPicPr>
            <a:picLocks noChangeAspect="1"/>
          </p:cNvPicPr>
          <p:nvPr/>
        </p:nvPicPr>
        <p:blipFill>
          <a:blip r:embed="rId2"/>
          <a:stretch>
            <a:fillRect/>
          </a:stretch>
        </p:blipFill>
        <p:spPr>
          <a:xfrm>
            <a:off x="6551612" y="2302002"/>
            <a:ext cx="4800601" cy="3552444"/>
          </a:xfrm>
          <a:prstGeom prst="rect">
            <a:avLst/>
          </a:prstGeom>
          <a:noFill/>
        </p:spPr>
      </p:pic>
    </p:spTree>
    <p:extLst>
      <p:ext uri="{BB962C8B-B14F-4D97-AF65-F5344CB8AC3E}">
        <p14:creationId xmlns:p14="http://schemas.microsoft.com/office/powerpoint/2010/main" val="271760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3" y="381000"/>
            <a:ext cx="9829798" cy="1219200"/>
          </a:xfrm>
        </p:spPr>
        <p:txBody>
          <a:bodyPr anchor="b">
            <a:normAutofit/>
          </a:bodyPr>
          <a:lstStyle/>
          <a:p>
            <a:pPr algn="ctr"/>
            <a:r>
              <a:rPr lang="en-US" dirty="0"/>
              <a:t>Historical Hyperinflation Equivalents</a:t>
            </a:r>
          </a:p>
        </p:txBody>
      </p:sp>
      <p:sp>
        <p:nvSpPr>
          <p:cNvPr id="14" name="Content Placeholder 13"/>
          <p:cNvSpPr>
            <a:spLocks noGrp="1"/>
          </p:cNvSpPr>
          <p:nvPr>
            <p:ph sz="half" idx="1"/>
          </p:nvPr>
        </p:nvSpPr>
        <p:spPr>
          <a:xfrm>
            <a:off x="1488168" y="1984248"/>
            <a:ext cx="5596844" cy="4187952"/>
          </a:xfrm>
        </p:spPr>
        <p:txBody>
          <a:bodyPr anchor="t">
            <a:normAutofit/>
          </a:bodyPr>
          <a:lstStyle/>
          <a:p>
            <a:r>
              <a:rPr lang="en-US" dirty="0"/>
              <a:t>We have seen hyper-inflation like this other times:</a:t>
            </a:r>
          </a:p>
          <a:p>
            <a:pPr lvl="1"/>
            <a:r>
              <a:rPr lang="en-US" dirty="0"/>
              <a:t>Weimar Germany After World War I. The Treaty of Versailles required Germany to pay “war reparations” to Allied Nations, causing Germany to lose most of its gold, which in turn, degraded its currency.  </a:t>
            </a:r>
          </a:p>
          <a:p>
            <a:pPr lvl="1"/>
            <a:r>
              <a:rPr lang="en-US" dirty="0"/>
              <a:t>Zimbabwe also had currency problems and eventually had to quit issuing currency after several tries. They now use the U.S. Dollar, South African Rand, British Pound, the Euro, Chinese Yuan, Japanese Yen, Indian Rupee, and the Botswana Pula for legal currency.</a:t>
            </a:r>
          </a:p>
          <a:p>
            <a:endParaRPr lang="en-US" sz="1800" dirty="0"/>
          </a:p>
          <a:p>
            <a:endParaRPr lang="en-US" dirty="0"/>
          </a:p>
        </p:txBody>
      </p:sp>
      <p:sp>
        <p:nvSpPr>
          <p:cNvPr id="3" name="TextBox 2">
            <a:extLst>
              <a:ext uri="{FF2B5EF4-FFF2-40B4-BE49-F238E27FC236}">
                <a16:creationId xmlns:a16="http://schemas.microsoft.com/office/drawing/2014/main" id="{24693F85-A590-D5BD-49BA-4AE7EE525D96}"/>
              </a:ext>
            </a:extLst>
          </p:cNvPr>
          <p:cNvSpPr txBox="1"/>
          <p:nvPr/>
        </p:nvSpPr>
        <p:spPr>
          <a:xfrm>
            <a:off x="1370012" y="6248400"/>
            <a:ext cx="3496342" cy="276999"/>
          </a:xfrm>
          <a:prstGeom prst="rect">
            <a:avLst/>
          </a:prstGeom>
          <a:noFill/>
        </p:spPr>
        <p:txBody>
          <a:bodyPr wrap="none" rtlCol="0">
            <a:spAutoFit/>
          </a:bodyPr>
          <a:lstStyle/>
          <a:p>
            <a:r>
              <a:rPr lang="en-US" sz="1200" dirty="0">
                <a:hlinkClick r:id="rId2"/>
              </a:rPr>
              <a:t>https://www.gccoop.com/grain/cash-bids-futures</a:t>
            </a:r>
            <a:r>
              <a:rPr lang="en-US" sz="1200" dirty="0"/>
              <a:t> </a:t>
            </a:r>
          </a:p>
        </p:txBody>
      </p:sp>
      <p:pic>
        <p:nvPicPr>
          <p:cNvPr id="2" name="Picture 1">
            <a:extLst>
              <a:ext uri="{FF2B5EF4-FFF2-40B4-BE49-F238E27FC236}">
                <a16:creationId xmlns:a16="http://schemas.microsoft.com/office/drawing/2014/main" id="{A25AD81C-7D0F-7E8C-0F38-9A179E783666}"/>
              </a:ext>
            </a:extLst>
          </p:cNvPr>
          <p:cNvPicPr>
            <a:picLocks noChangeAspect="1"/>
          </p:cNvPicPr>
          <p:nvPr/>
        </p:nvPicPr>
        <p:blipFill>
          <a:blip r:embed="rId3"/>
          <a:stretch>
            <a:fillRect/>
          </a:stretch>
        </p:blipFill>
        <p:spPr>
          <a:xfrm>
            <a:off x="7224726" y="1984248"/>
            <a:ext cx="4114800" cy="2136531"/>
          </a:xfrm>
          <a:prstGeom prst="rect">
            <a:avLst/>
          </a:prstGeom>
        </p:spPr>
      </p:pic>
      <p:pic>
        <p:nvPicPr>
          <p:cNvPr id="4" name="Picture 3">
            <a:extLst>
              <a:ext uri="{FF2B5EF4-FFF2-40B4-BE49-F238E27FC236}">
                <a16:creationId xmlns:a16="http://schemas.microsoft.com/office/drawing/2014/main" id="{7BF4D519-81D9-5A03-8870-CB6228E6EF5F}"/>
              </a:ext>
            </a:extLst>
          </p:cNvPr>
          <p:cNvPicPr>
            <a:picLocks noChangeAspect="1"/>
          </p:cNvPicPr>
          <p:nvPr/>
        </p:nvPicPr>
        <p:blipFill>
          <a:blip r:embed="rId4"/>
          <a:stretch>
            <a:fillRect/>
          </a:stretch>
        </p:blipFill>
        <p:spPr>
          <a:xfrm>
            <a:off x="7150113" y="4179197"/>
            <a:ext cx="4307247" cy="2136531"/>
          </a:xfrm>
          <a:prstGeom prst="rect">
            <a:avLst/>
          </a:prstGeom>
        </p:spPr>
      </p:pic>
    </p:spTree>
    <p:extLst>
      <p:ext uri="{BB962C8B-B14F-4D97-AF65-F5344CB8AC3E}">
        <p14:creationId xmlns:p14="http://schemas.microsoft.com/office/powerpoint/2010/main" val="82339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11B12-484A-95B6-B0A0-762DB2641B62}"/>
              </a:ext>
            </a:extLst>
          </p:cNvPr>
          <p:cNvSpPr>
            <a:spLocks noGrp="1"/>
          </p:cNvSpPr>
          <p:nvPr>
            <p:ph type="title"/>
          </p:nvPr>
        </p:nvSpPr>
        <p:spPr/>
        <p:txBody>
          <a:bodyPr anchor="ctr"/>
          <a:lstStyle/>
          <a:p>
            <a:pPr algn="ctr"/>
            <a:r>
              <a:rPr lang="en-US" dirty="0"/>
              <a:t>The Dutch Experiment</a:t>
            </a:r>
          </a:p>
        </p:txBody>
      </p:sp>
      <p:sp>
        <p:nvSpPr>
          <p:cNvPr id="3" name="Text Placeholder 2">
            <a:extLst>
              <a:ext uri="{FF2B5EF4-FFF2-40B4-BE49-F238E27FC236}">
                <a16:creationId xmlns:a16="http://schemas.microsoft.com/office/drawing/2014/main" id="{D1B9122E-FC40-EFFF-9009-2D796B3F66AB}"/>
              </a:ext>
            </a:extLst>
          </p:cNvPr>
          <p:cNvSpPr>
            <a:spLocks noGrp="1"/>
          </p:cNvSpPr>
          <p:nvPr>
            <p:ph type="body" idx="1"/>
          </p:nvPr>
        </p:nvSpPr>
        <p:spPr/>
        <p:txBody>
          <a:bodyPr/>
          <a:lstStyle/>
          <a:p>
            <a:r>
              <a:rPr lang="en-US" dirty="0"/>
              <a:t>Holland is home to the first Stock Markets in Western Europe.</a:t>
            </a:r>
          </a:p>
        </p:txBody>
      </p:sp>
    </p:spTree>
    <p:extLst>
      <p:ext uri="{BB962C8B-B14F-4D97-AF65-F5344CB8AC3E}">
        <p14:creationId xmlns:p14="http://schemas.microsoft.com/office/powerpoint/2010/main" val="69682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45436-9B20-C645-DC22-D7C3F09AA6CD}"/>
              </a:ext>
            </a:extLst>
          </p:cNvPr>
          <p:cNvPicPr>
            <a:picLocks noChangeAspect="1"/>
          </p:cNvPicPr>
          <p:nvPr/>
        </p:nvPicPr>
        <p:blipFill>
          <a:blip r:embed="rId2">
            <a:alphaModFix amt="31000"/>
          </a:blip>
          <a:stretch>
            <a:fillRect/>
          </a:stretch>
        </p:blipFill>
        <p:spPr>
          <a:xfrm>
            <a:off x="1065212" y="-19324"/>
            <a:ext cx="11142000" cy="6945660"/>
          </a:xfrm>
          <a:prstGeom prst="rect">
            <a:avLst/>
          </a:prstGeom>
        </p:spPr>
      </p:pic>
      <p:sp>
        <p:nvSpPr>
          <p:cNvPr id="13" name="Title 12"/>
          <p:cNvSpPr>
            <a:spLocks noGrp="1"/>
          </p:cNvSpPr>
          <p:nvPr>
            <p:ph type="title"/>
          </p:nvPr>
        </p:nvSpPr>
        <p:spPr>
          <a:xfrm>
            <a:off x="1522413" y="381000"/>
            <a:ext cx="9829798" cy="1219200"/>
          </a:xfrm>
        </p:spPr>
        <p:txBody>
          <a:bodyPr anchor="b">
            <a:normAutofit/>
          </a:bodyPr>
          <a:lstStyle/>
          <a:p>
            <a:pPr algn="ctr"/>
            <a:r>
              <a:rPr lang="en-US" dirty="0"/>
              <a:t>The Dutch Experiment (1600-1850)</a:t>
            </a:r>
          </a:p>
        </p:txBody>
      </p:sp>
      <p:sp>
        <p:nvSpPr>
          <p:cNvPr id="14" name="Content Placeholder 13"/>
          <p:cNvSpPr>
            <a:spLocks noGrp="1"/>
          </p:cNvSpPr>
          <p:nvPr>
            <p:ph sz="half" idx="1"/>
          </p:nvPr>
        </p:nvSpPr>
        <p:spPr>
          <a:xfrm>
            <a:off x="1488168" y="1984248"/>
            <a:ext cx="9829798" cy="4187952"/>
          </a:xfrm>
        </p:spPr>
        <p:txBody>
          <a:bodyPr anchor="t">
            <a:normAutofit/>
          </a:bodyPr>
          <a:lstStyle/>
          <a:p>
            <a:r>
              <a:rPr lang="en-US" dirty="0">
                <a:solidFill>
                  <a:schemeClr val="tx2">
                    <a:lumMod val="95000"/>
                    <a:lumOff val="5000"/>
                  </a:schemeClr>
                </a:solidFill>
              </a:rPr>
              <a:t>Around 1600, The Netherlands started the most advanced economic systems in history.</a:t>
            </a:r>
          </a:p>
          <a:p>
            <a:r>
              <a:rPr lang="en-US" dirty="0">
                <a:solidFill>
                  <a:schemeClr val="tx2">
                    <a:lumMod val="95000"/>
                    <a:lumOff val="5000"/>
                  </a:schemeClr>
                </a:solidFill>
              </a:rPr>
              <a:t>The stock exchanges were very sophisticated and pioneered many innovations now common in all stock markets. </a:t>
            </a:r>
          </a:p>
          <a:p>
            <a:r>
              <a:rPr lang="en-US" dirty="0">
                <a:solidFill>
                  <a:schemeClr val="tx2">
                    <a:lumMod val="95000"/>
                    <a:lumOff val="5000"/>
                  </a:schemeClr>
                </a:solidFill>
              </a:rPr>
              <a:t>Much of the innovation came from the introduction of potatoes, peppers, tomatoes, and other vegetables to the West. However, in Holland, the biggest innovation came with the introduction of the tulip.</a:t>
            </a:r>
          </a:p>
          <a:p>
            <a:r>
              <a:rPr lang="en-US" dirty="0">
                <a:solidFill>
                  <a:schemeClr val="tx2">
                    <a:lumMod val="95000"/>
                    <a:lumOff val="5000"/>
                  </a:schemeClr>
                </a:solidFill>
              </a:rPr>
              <a:t>Horticulturalist Carolus </a:t>
            </a:r>
            <a:r>
              <a:rPr lang="en-US" dirty="0" err="1">
                <a:solidFill>
                  <a:schemeClr val="tx2">
                    <a:lumMod val="95000"/>
                    <a:lumOff val="5000"/>
                  </a:schemeClr>
                </a:solidFill>
              </a:rPr>
              <a:t>Clusius</a:t>
            </a:r>
            <a:r>
              <a:rPr lang="en-US" dirty="0">
                <a:solidFill>
                  <a:schemeClr val="tx2">
                    <a:lumMod val="95000"/>
                    <a:lumOff val="5000"/>
                  </a:schemeClr>
                </a:solidFill>
              </a:rPr>
              <a:t> developed a tulip bulb that would stand the harsh weather of the Low Countries. (The Netherlands, Belgium)</a:t>
            </a:r>
          </a:p>
        </p:txBody>
      </p:sp>
    </p:spTree>
    <p:extLst>
      <p:ext uri="{BB962C8B-B14F-4D97-AF65-F5344CB8AC3E}">
        <p14:creationId xmlns:p14="http://schemas.microsoft.com/office/powerpoint/2010/main" val="93009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45436-9B20-C645-DC22-D7C3F09AA6CD}"/>
              </a:ext>
            </a:extLst>
          </p:cNvPr>
          <p:cNvPicPr>
            <a:picLocks noChangeAspect="1"/>
          </p:cNvPicPr>
          <p:nvPr/>
        </p:nvPicPr>
        <p:blipFill>
          <a:blip r:embed="rId2">
            <a:alphaModFix amt="31000"/>
          </a:blip>
          <a:stretch>
            <a:fillRect/>
          </a:stretch>
        </p:blipFill>
        <p:spPr>
          <a:xfrm>
            <a:off x="1065212" y="-19324"/>
            <a:ext cx="11142000" cy="6945660"/>
          </a:xfrm>
          <a:prstGeom prst="rect">
            <a:avLst/>
          </a:prstGeom>
        </p:spPr>
      </p:pic>
      <p:sp>
        <p:nvSpPr>
          <p:cNvPr id="13" name="Title 12"/>
          <p:cNvSpPr>
            <a:spLocks noGrp="1"/>
          </p:cNvSpPr>
          <p:nvPr>
            <p:ph type="title"/>
          </p:nvPr>
        </p:nvSpPr>
        <p:spPr>
          <a:xfrm>
            <a:off x="1522413" y="381000"/>
            <a:ext cx="9829798" cy="1219200"/>
          </a:xfrm>
        </p:spPr>
        <p:txBody>
          <a:bodyPr anchor="b">
            <a:normAutofit/>
          </a:bodyPr>
          <a:lstStyle/>
          <a:p>
            <a:pPr algn="ctr"/>
            <a:r>
              <a:rPr lang="en-US" dirty="0"/>
              <a:t>The Dutch Experiment (1600-1850)</a:t>
            </a:r>
          </a:p>
        </p:txBody>
      </p:sp>
      <p:sp>
        <p:nvSpPr>
          <p:cNvPr id="14" name="Content Placeholder 13"/>
          <p:cNvSpPr>
            <a:spLocks noGrp="1"/>
          </p:cNvSpPr>
          <p:nvPr>
            <p:ph sz="half" idx="1"/>
          </p:nvPr>
        </p:nvSpPr>
        <p:spPr>
          <a:xfrm>
            <a:off x="1488168" y="1984248"/>
            <a:ext cx="10092644" cy="4187952"/>
          </a:xfrm>
        </p:spPr>
        <p:txBody>
          <a:bodyPr anchor="t">
            <a:normAutofit/>
          </a:bodyPr>
          <a:lstStyle/>
          <a:p>
            <a:r>
              <a:rPr lang="en-US" dirty="0">
                <a:solidFill>
                  <a:schemeClr val="tx2">
                    <a:lumMod val="95000"/>
                    <a:lumOff val="5000"/>
                  </a:schemeClr>
                </a:solidFill>
              </a:rPr>
              <a:t>Around 1600, The Netherlands started the most advanced economic systems in history.</a:t>
            </a:r>
          </a:p>
          <a:p>
            <a:r>
              <a:rPr lang="en-US" dirty="0">
                <a:solidFill>
                  <a:schemeClr val="tx2">
                    <a:lumMod val="95000"/>
                    <a:lumOff val="5000"/>
                  </a:schemeClr>
                </a:solidFill>
              </a:rPr>
              <a:t>The stock exchanges were very sophisticated and pioneered many innovations now common in all stock markets. </a:t>
            </a:r>
          </a:p>
          <a:p>
            <a:r>
              <a:rPr lang="en-US" dirty="0">
                <a:solidFill>
                  <a:schemeClr val="tx2">
                    <a:lumMod val="95000"/>
                    <a:lumOff val="5000"/>
                  </a:schemeClr>
                </a:solidFill>
              </a:rPr>
              <a:t>Much of the innovation came from the introduction of potatoes, peppers, tomatoes, and other vegetables to the West. However, in Holland, the biggest innovation came with the introduction of the tulip from the Ottoman Empire (now Turkey).</a:t>
            </a:r>
          </a:p>
          <a:p>
            <a:r>
              <a:rPr lang="en-US" dirty="0">
                <a:solidFill>
                  <a:schemeClr val="tx2">
                    <a:lumMod val="95000"/>
                    <a:lumOff val="5000"/>
                  </a:schemeClr>
                </a:solidFill>
              </a:rPr>
              <a:t>Horticulturalist Carolus </a:t>
            </a:r>
            <a:r>
              <a:rPr lang="en-US" dirty="0" err="1">
                <a:solidFill>
                  <a:schemeClr val="tx2">
                    <a:lumMod val="95000"/>
                    <a:lumOff val="5000"/>
                  </a:schemeClr>
                </a:solidFill>
              </a:rPr>
              <a:t>Clusius</a:t>
            </a:r>
            <a:r>
              <a:rPr lang="en-US" dirty="0">
                <a:solidFill>
                  <a:schemeClr val="tx2">
                    <a:lumMod val="95000"/>
                    <a:lumOff val="5000"/>
                  </a:schemeClr>
                </a:solidFill>
              </a:rPr>
              <a:t> developed a tulip bulb that would stand the harsh weather of the Low Countries. (The Netherlands, Belgium)</a:t>
            </a:r>
          </a:p>
        </p:txBody>
      </p:sp>
    </p:spTree>
    <p:extLst>
      <p:ext uri="{BB962C8B-B14F-4D97-AF65-F5344CB8AC3E}">
        <p14:creationId xmlns:p14="http://schemas.microsoft.com/office/powerpoint/2010/main" val="184327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45436-9B20-C645-DC22-D7C3F09AA6CD}"/>
              </a:ext>
            </a:extLst>
          </p:cNvPr>
          <p:cNvPicPr>
            <a:picLocks noChangeAspect="1"/>
          </p:cNvPicPr>
          <p:nvPr/>
        </p:nvPicPr>
        <p:blipFill>
          <a:blip r:embed="rId2">
            <a:alphaModFix amt="31000"/>
          </a:blip>
          <a:stretch>
            <a:fillRect/>
          </a:stretch>
        </p:blipFill>
        <p:spPr>
          <a:xfrm>
            <a:off x="1065212" y="-19324"/>
            <a:ext cx="11142000" cy="6945660"/>
          </a:xfrm>
          <a:prstGeom prst="rect">
            <a:avLst/>
          </a:prstGeom>
        </p:spPr>
      </p:pic>
      <p:sp>
        <p:nvSpPr>
          <p:cNvPr id="13" name="Title 12"/>
          <p:cNvSpPr>
            <a:spLocks noGrp="1"/>
          </p:cNvSpPr>
          <p:nvPr>
            <p:ph type="title"/>
          </p:nvPr>
        </p:nvSpPr>
        <p:spPr>
          <a:xfrm>
            <a:off x="1522413" y="381000"/>
            <a:ext cx="9829798" cy="1219200"/>
          </a:xfrm>
        </p:spPr>
        <p:txBody>
          <a:bodyPr anchor="b">
            <a:normAutofit/>
          </a:bodyPr>
          <a:lstStyle/>
          <a:p>
            <a:pPr algn="ctr"/>
            <a:r>
              <a:rPr lang="en-US" dirty="0"/>
              <a:t>The Dutch Experiment (1600-1850)</a:t>
            </a:r>
          </a:p>
        </p:txBody>
      </p:sp>
      <p:sp>
        <p:nvSpPr>
          <p:cNvPr id="14" name="Content Placeholder 13"/>
          <p:cNvSpPr>
            <a:spLocks noGrp="1"/>
          </p:cNvSpPr>
          <p:nvPr>
            <p:ph sz="half" idx="1"/>
          </p:nvPr>
        </p:nvSpPr>
        <p:spPr>
          <a:xfrm>
            <a:off x="1488168" y="1984248"/>
            <a:ext cx="10092644" cy="4187952"/>
          </a:xfrm>
        </p:spPr>
        <p:txBody>
          <a:bodyPr anchor="t">
            <a:normAutofit/>
          </a:bodyPr>
          <a:lstStyle/>
          <a:p>
            <a:r>
              <a:rPr lang="en-US" dirty="0">
                <a:solidFill>
                  <a:schemeClr val="tx2">
                    <a:lumMod val="95000"/>
                    <a:lumOff val="5000"/>
                  </a:schemeClr>
                </a:solidFill>
              </a:rPr>
              <a:t>The tulip became one of the most unique flowers in all of Europe. There was demand for them all over Europe. The Dutch varieties were demanded even more because they could be grown  in harsh climates.</a:t>
            </a:r>
          </a:p>
          <a:p>
            <a:r>
              <a:rPr lang="en-US" dirty="0">
                <a:solidFill>
                  <a:schemeClr val="tx2">
                    <a:lumMod val="95000"/>
                    <a:lumOff val="5000"/>
                  </a:schemeClr>
                </a:solidFill>
              </a:rPr>
              <a:t>The Dutch East India Company became the first publicly-traded company in the world. It was incorporated by the Dutch Government on March 20, 1602, and given a 21-year monopoly to trade with Mughal India. Every trip a ship made to India returned a 400% return on investment.</a:t>
            </a:r>
          </a:p>
          <a:p>
            <a:r>
              <a:rPr lang="en-US" dirty="0">
                <a:solidFill>
                  <a:schemeClr val="tx2">
                    <a:lumMod val="95000"/>
                    <a:lumOff val="5000"/>
                  </a:schemeClr>
                </a:solidFill>
              </a:rPr>
              <a:t>In the late 1630s, the Dutch markets suffered a market crash and went through a “Great Depression” for a time. The most famous crash of that period was the Tulip Bulb Market Crash in 1637. Market Analysts still study this market crash, looking for ways to avoid future crashes.</a:t>
            </a:r>
          </a:p>
        </p:txBody>
      </p:sp>
    </p:spTree>
    <p:extLst>
      <p:ext uri="{BB962C8B-B14F-4D97-AF65-F5344CB8AC3E}">
        <p14:creationId xmlns:p14="http://schemas.microsoft.com/office/powerpoint/2010/main" val="316145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3" y="381000"/>
            <a:ext cx="9829798" cy="1219200"/>
          </a:xfrm>
        </p:spPr>
        <p:txBody>
          <a:bodyPr anchor="b">
            <a:normAutofit/>
          </a:bodyPr>
          <a:lstStyle/>
          <a:p>
            <a:pPr algn="ctr"/>
            <a:r>
              <a:rPr lang="en-US" dirty="0"/>
              <a:t>The Tulip Bulb Crash of 1637</a:t>
            </a:r>
          </a:p>
        </p:txBody>
      </p:sp>
      <p:sp>
        <p:nvSpPr>
          <p:cNvPr id="14" name="Content Placeholder 13"/>
          <p:cNvSpPr>
            <a:spLocks noGrp="1"/>
          </p:cNvSpPr>
          <p:nvPr>
            <p:ph sz="half" idx="1"/>
          </p:nvPr>
        </p:nvSpPr>
        <p:spPr>
          <a:xfrm>
            <a:off x="1488168" y="1984248"/>
            <a:ext cx="6206444" cy="4187952"/>
          </a:xfrm>
        </p:spPr>
        <p:txBody>
          <a:bodyPr anchor="t">
            <a:normAutofit fontScale="92500" lnSpcReduction="10000"/>
          </a:bodyPr>
          <a:lstStyle/>
          <a:p>
            <a:r>
              <a:rPr lang="en-US" dirty="0"/>
              <a:t>When the Tulip Bulb Market crashed in 1637, the Dutch Government tried to destroy much of the tulip market by destroying the tulips.</a:t>
            </a:r>
          </a:p>
          <a:p>
            <a:r>
              <a:rPr lang="en-US" dirty="0"/>
              <a:t>As we see in the picture, the government ordered the destruction of the plants, NOT the removal and destruction of the bulbs.</a:t>
            </a:r>
          </a:p>
          <a:p>
            <a:r>
              <a:rPr lang="en-US" spc="-30" dirty="0"/>
              <a:t>For the most part, Holland’s markets recovered without substantial governmental intervention. History has demonstrated multiple times that governmental intervention does NOT help markets of any kind. Yet, that is what Klaus Schwab and the World Economic Forum’s “experts” plan to do for us with the “Great Reset.”</a:t>
            </a:r>
          </a:p>
        </p:txBody>
      </p:sp>
      <p:pic>
        <p:nvPicPr>
          <p:cNvPr id="2" name="Picture 1">
            <a:extLst>
              <a:ext uri="{FF2B5EF4-FFF2-40B4-BE49-F238E27FC236}">
                <a16:creationId xmlns:a16="http://schemas.microsoft.com/office/drawing/2014/main" id="{E12ED89A-85F5-7919-0D19-4CE88926F879}"/>
              </a:ext>
            </a:extLst>
          </p:cNvPr>
          <p:cNvPicPr>
            <a:picLocks noChangeAspect="1"/>
          </p:cNvPicPr>
          <p:nvPr/>
        </p:nvPicPr>
        <p:blipFill>
          <a:blip r:embed="rId2"/>
          <a:stretch>
            <a:fillRect/>
          </a:stretch>
        </p:blipFill>
        <p:spPr>
          <a:xfrm>
            <a:off x="7786319" y="2072843"/>
            <a:ext cx="3962088" cy="2575357"/>
          </a:xfrm>
          <a:prstGeom prst="rect">
            <a:avLst/>
          </a:prstGeom>
        </p:spPr>
      </p:pic>
      <p:sp>
        <p:nvSpPr>
          <p:cNvPr id="6" name="TextBox 5">
            <a:extLst>
              <a:ext uri="{FF2B5EF4-FFF2-40B4-BE49-F238E27FC236}">
                <a16:creationId xmlns:a16="http://schemas.microsoft.com/office/drawing/2014/main" id="{431BB791-53CB-CBA7-682A-16FCDBA518B3}"/>
              </a:ext>
            </a:extLst>
          </p:cNvPr>
          <p:cNvSpPr txBox="1"/>
          <p:nvPr/>
        </p:nvSpPr>
        <p:spPr>
          <a:xfrm>
            <a:off x="7786319" y="4876800"/>
            <a:ext cx="3962088" cy="830997"/>
          </a:xfrm>
          <a:prstGeom prst="rect">
            <a:avLst/>
          </a:prstGeom>
          <a:noFill/>
        </p:spPr>
        <p:txBody>
          <a:bodyPr wrap="square" rtlCol="0">
            <a:spAutoFit/>
          </a:bodyPr>
          <a:lstStyle/>
          <a:p>
            <a:r>
              <a:rPr lang="en-US" sz="1200" i="1" dirty="0"/>
              <a:t>The Tulip Folly</a:t>
            </a:r>
            <a:r>
              <a:rPr lang="en-US" sz="1200" dirty="0"/>
              <a:t>, by Jean-Léon Gérôme in 1882, a nobleman guards an exceptional bloom of tulips as soldiers trample the flowerbeds in a vain attempt to stabilize the tulip market by curtailing the supply.</a:t>
            </a:r>
          </a:p>
        </p:txBody>
      </p:sp>
    </p:spTree>
    <p:extLst>
      <p:ext uri="{BB962C8B-B14F-4D97-AF65-F5344CB8AC3E}">
        <p14:creationId xmlns:p14="http://schemas.microsoft.com/office/powerpoint/2010/main" val="30690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3" y="381000"/>
            <a:ext cx="9829798" cy="1219200"/>
          </a:xfrm>
        </p:spPr>
        <p:txBody>
          <a:bodyPr anchor="b">
            <a:normAutofit/>
          </a:bodyPr>
          <a:lstStyle/>
          <a:p>
            <a:pPr algn="ctr"/>
            <a:r>
              <a:rPr lang="en-US" dirty="0"/>
              <a:t>The Amsterdam Exchange</a:t>
            </a:r>
          </a:p>
        </p:txBody>
      </p:sp>
      <p:sp>
        <p:nvSpPr>
          <p:cNvPr id="14" name="Content Placeholder 13"/>
          <p:cNvSpPr>
            <a:spLocks noGrp="1"/>
          </p:cNvSpPr>
          <p:nvPr>
            <p:ph sz="half" idx="1"/>
          </p:nvPr>
        </p:nvSpPr>
        <p:spPr>
          <a:xfrm>
            <a:off x="1488168" y="1984248"/>
            <a:ext cx="6206444" cy="4187952"/>
          </a:xfrm>
        </p:spPr>
        <p:txBody>
          <a:bodyPr anchor="t">
            <a:normAutofit/>
          </a:bodyPr>
          <a:lstStyle/>
          <a:p>
            <a:r>
              <a:rPr lang="en-US" dirty="0"/>
              <a:t>The </a:t>
            </a:r>
            <a:r>
              <a:rPr lang="en-US" dirty="0">
                <a:hlinkClick r:id="rId2"/>
              </a:rPr>
              <a:t>Amsterdam Exchange</a:t>
            </a:r>
            <a:r>
              <a:rPr lang="en-US" dirty="0"/>
              <a:t> remains one of the largest stock exchanges in the world.</a:t>
            </a:r>
          </a:p>
          <a:p>
            <a:r>
              <a:rPr lang="en-US" dirty="0"/>
              <a:t>They were the first stock exchange to trade options and futures on the same floor as the stocks. (It is still illegal in the USA)</a:t>
            </a:r>
          </a:p>
          <a:p>
            <a:r>
              <a:rPr lang="en-US" dirty="0"/>
              <a:t>The condition of this stock market can be measured via the </a:t>
            </a:r>
            <a:r>
              <a:rPr lang="en-US" dirty="0">
                <a:hlinkClick r:id="rId3"/>
              </a:rPr>
              <a:t>AEX Index</a:t>
            </a:r>
            <a:r>
              <a:rPr lang="en-US" dirty="0"/>
              <a:t>.</a:t>
            </a:r>
          </a:p>
          <a:p>
            <a:r>
              <a:rPr lang="en-US" dirty="0"/>
              <a:t>If you want your publicly-traded stock to get a foothold in Europe, the Amsterdam Exchange is the place to start.</a:t>
            </a:r>
          </a:p>
        </p:txBody>
      </p:sp>
      <p:pic>
        <p:nvPicPr>
          <p:cNvPr id="3" name="Picture 2">
            <a:extLst>
              <a:ext uri="{FF2B5EF4-FFF2-40B4-BE49-F238E27FC236}">
                <a16:creationId xmlns:a16="http://schemas.microsoft.com/office/drawing/2014/main" id="{7361A300-0E32-2F87-07BB-316FDB8D13FC}"/>
              </a:ext>
            </a:extLst>
          </p:cNvPr>
          <p:cNvPicPr>
            <a:picLocks noChangeAspect="1"/>
          </p:cNvPicPr>
          <p:nvPr/>
        </p:nvPicPr>
        <p:blipFill>
          <a:blip r:embed="rId4"/>
          <a:stretch>
            <a:fillRect/>
          </a:stretch>
        </p:blipFill>
        <p:spPr>
          <a:xfrm>
            <a:off x="8620735" y="2624326"/>
            <a:ext cx="2274278" cy="3547874"/>
          </a:xfrm>
          <a:prstGeom prst="rect">
            <a:avLst/>
          </a:prstGeom>
        </p:spPr>
      </p:pic>
      <p:pic>
        <p:nvPicPr>
          <p:cNvPr id="5" name="Picture 4">
            <a:extLst>
              <a:ext uri="{FF2B5EF4-FFF2-40B4-BE49-F238E27FC236}">
                <a16:creationId xmlns:a16="http://schemas.microsoft.com/office/drawing/2014/main" id="{AF208234-7AA8-147A-8CC2-08D370F097F5}"/>
              </a:ext>
            </a:extLst>
          </p:cNvPr>
          <p:cNvPicPr>
            <a:picLocks noChangeAspect="1"/>
          </p:cNvPicPr>
          <p:nvPr/>
        </p:nvPicPr>
        <p:blipFill>
          <a:blip r:embed="rId5"/>
          <a:stretch>
            <a:fillRect/>
          </a:stretch>
        </p:blipFill>
        <p:spPr>
          <a:xfrm>
            <a:off x="8849335" y="1743671"/>
            <a:ext cx="1817077" cy="778747"/>
          </a:xfrm>
          <a:prstGeom prst="rect">
            <a:avLst/>
          </a:prstGeom>
        </p:spPr>
      </p:pic>
    </p:spTree>
    <p:extLst>
      <p:ext uri="{BB962C8B-B14F-4D97-AF65-F5344CB8AC3E}">
        <p14:creationId xmlns:p14="http://schemas.microsoft.com/office/powerpoint/2010/main" val="221539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0DC8C-CBB2-18B4-5AD1-A50F76E3FB60}"/>
              </a:ext>
            </a:extLst>
          </p:cNvPr>
          <p:cNvSpPr>
            <a:spLocks noGrp="1"/>
          </p:cNvSpPr>
          <p:nvPr>
            <p:ph type="ctrTitle"/>
          </p:nvPr>
        </p:nvSpPr>
        <p:spPr/>
        <p:txBody>
          <a:bodyPr/>
          <a:lstStyle/>
          <a:p>
            <a:r>
              <a:rPr lang="en-US" dirty="0"/>
              <a:t>Thank You for Listening</a:t>
            </a:r>
          </a:p>
        </p:txBody>
      </p:sp>
      <p:sp>
        <p:nvSpPr>
          <p:cNvPr id="3" name="Subtitle 2">
            <a:extLst>
              <a:ext uri="{FF2B5EF4-FFF2-40B4-BE49-F238E27FC236}">
                <a16:creationId xmlns:a16="http://schemas.microsoft.com/office/drawing/2014/main" id="{9EA3BF38-272D-6C7C-5158-5DD1F97218B4}"/>
              </a:ext>
            </a:extLst>
          </p:cNvPr>
          <p:cNvSpPr>
            <a:spLocks noGrp="1"/>
          </p:cNvSpPr>
          <p:nvPr>
            <p:ph type="subTitle" idx="1"/>
          </p:nvPr>
        </p:nvSpPr>
        <p:spPr/>
        <p:txBody>
          <a:bodyPr/>
          <a:lstStyle/>
          <a:p>
            <a:r>
              <a:rPr lang="en-US" dirty="0"/>
              <a:t>Prof. Tom Mack and </a:t>
            </a:r>
          </a:p>
          <a:p>
            <a:r>
              <a:rPr lang="en-US" dirty="0"/>
              <a:t>Maj. Tom Baird</a:t>
            </a:r>
          </a:p>
        </p:txBody>
      </p:sp>
    </p:spTree>
    <p:extLst>
      <p:ext uri="{BB962C8B-B14F-4D97-AF65-F5344CB8AC3E}">
        <p14:creationId xmlns:p14="http://schemas.microsoft.com/office/powerpoint/2010/main" val="51284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64367" y="762000"/>
            <a:ext cx="9829798" cy="762000"/>
          </a:xfrm>
        </p:spPr>
        <p:txBody>
          <a:bodyPr anchor="b">
            <a:normAutofit/>
          </a:bodyPr>
          <a:lstStyle/>
          <a:p>
            <a:r>
              <a:rPr lang="en-US" dirty="0"/>
              <a:t>Key Word Analysis</a:t>
            </a:r>
          </a:p>
        </p:txBody>
      </p:sp>
      <p:sp>
        <p:nvSpPr>
          <p:cNvPr id="14" name="Content Placeholder 13"/>
          <p:cNvSpPr>
            <a:spLocks noGrp="1"/>
          </p:cNvSpPr>
          <p:nvPr>
            <p:ph sz="half" idx="1"/>
          </p:nvPr>
        </p:nvSpPr>
        <p:spPr>
          <a:xfrm>
            <a:off x="1488168" y="1828800"/>
            <a:ext cx="9787844" cy="4343400"/>
          </a:xfrm>
        </p:spPr>
        <p:txBody>
          <a:bodyPr>
            <a:normAutofit lnSpcReduction="10000"/>
          </a:bodyPr>
          <a:lstStyle/>
          <a:p>
            <a:r>
              <a:rPr lang="en-US" sz="2800" dirty="0"/>
              <a:t>Black - </a:t>
            </a:r>
            <a:r>
              <a:rPr lang="el-GR" sz="2800" dirty="0"/>
              <a:t>μέλας</a:t>
            </a:r>
            <a:r>
              <a:rPr lang="en-US" sz="2800" dirty="0"/>
              <a:t> – </a:t>
            </a:r>
            <a:r>
              <a:rPr lang="en-US" sz="2800" i="1" dirty="0"/>
              <a:t>melas</a:t>
            </a:r>
            <a:r>
              <a:rPr lang="en-US" sz="2800" dirty="0"/>
              <a:t> – </a:t>
            </a:r>
          </a:p>
          <a:p>
            <a:pPr lvl="1"/>
            <a:r>
              <a:rPr lang="en-US" sz="2400" dirty="0"/>
              <a:t>Meanings:</a:t>
            </a:r>
          </a:p>
          <a:p>
            <a:pPr lvl="2"/>
            <a:r>
              <a:rPr lang="en-US" sz="2000" dirty="0"/>
              <a:t>Black</a:t>
            </a:r>
          </a:p>
          <a:p>
            <a:pPr lvl="2"/>
            <a:r>
              <a:rPr lang="en-US" sz="2000" dirty="0"/>
              <a:t>Black Ink</a:t>
            </a:r>
          </a:p>
          <a:p>
            <a:pPr lvl="1"/>
            <a:r>
              <a:rPr lang="en-US" sz="2200" dirty="0"/>
              <a:t>KJV Occurrences – 3 times: Matthew 5:36, Revelation 6:5, 12</a:t>
            </a:r>
          </a:p>
          <a:p>
            <a:r>
              <a:rPr lang="en-US" sz="2600" dirty="0"/>
              <a:t>Horse - </a:t>
            </a:r>
            <a:r>
              <a:rPr lang="el-GR" sz="2600" dirty="0"/>
              <a:t>ἵππος</a:t>
            </a:r>
            <a:r>
              <a:rPr lang="en-US" sz="2600" dirty="0"/>
              <a:t> – </a:t>
            </a:r>
            <a:r>
              <a:rPr lang="en-US" sz="2600" i="1" dirty="0"/>
              <a:t>hippos</a:t>
            </a:r>
          </a:p>
          <a:p>
            <a:pPr lvl="1"/>
            <a:r>
              <a:rPr lang="en-US" sz="2200" dirty="0"/>
              <a:t>Meaning:</a:t>
            </a:r>
          </a:p>
          <a:p>
            <a:pPr lvl="2"/>
            <a:r>
              <a:rPr lang="en-US" sz="2000" dirty="0"/>
              <a:t>Horse or horses</a:t>
            </a:r>
          </a:p>
          <a:p>
            <a:pPr lvl="1"/>
            <a:r>
              <a:rPr lang="en-US" sz="2200" dirty="0"/>
              <a:t>KJV Occurrences – 16 times:</a:t>
            </a:r>
          </a:p>
          <a:p>
            <a:pPr lvl="2"/>
            <a:r>
              <a:rPr lang="en-US" sz="2000" dirty="0"/>
              <a:t>Horse (8) all in the Book of Revelation</a:t>
            </a:r>
          </a:p>
          <a:p>
            <a:pPr lvl="2"/>
            <a:r>
              <a:rPr lang="en-US" sz="2000" dirty="0"/>
              <a:t>Horses (8) 7 in the Book of Revelation and one in James 3:3</a:t>
            </a:r>
          </a:p>
        </p:txBody>
      </p:sp>
    </p:spTree>
    <p:extLst>
      <p:ext uri="{BB962C8B-B14F-4D97-AF65-F5344CB8AC3E}">
        <p14:creationId xmlns:p14="http://schemas.microsoft.com/office/powerpoint/2010/main" val="73922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3" y="381000"/>
            <a:ext cx="9829798" cy="1219200"/>
          </a:xfrm>
        </p:spPr>
        <p:txBody>
          <a:bodyPr anchor="b">
            <a:normAutofit/>
          </a:bodyPr>
          <a:lstStyle/>
          <a:p>
            <a:r>
              <a:rPr lang="en-US" dirty="0"/>
              <a:t>Key Word Analysis</a:t>
            </a:r>
          </a:p>
        </p:txBody>
      </p:sp>
      <p:sp>
        <p:nvSpPr>
          <p:cNvPr id="14" name="Content Placeholder 13"/>
          <p:cNvSpPr>
            <a:spLocks noGrp="1"/>
          </p:cNvSpPr>
          <p:nvPr>
            <p:ph sz="half" idx="1"/>
          </p:nvPr>
        </p:nvSpPr>
        <p:spPr>
          <a:xfrm>
            <a:off x="1488168" y="1984248"/>
            <a:ext cx="9787844" cy="4187952"/>
          </a:xfrm>
        </p:spPr>
        <p:txBody>
          <a:bodyPr>
            <a:normAutofit/>
          </a:bodyPr>
          <a:lstStyle/>
          <a:p>
            <a:r>
              <a:rPr lang="en-US" sz="2200" dirty="0"/>
              <a:t>A Pair of Balances - </a:t>
            </a:r>
            <a:r>
              <a:rPr lang="el-GR" sz="2200" dirty="0"/>
              <a:t>ζυγός</a:t>
            </a:r>
            <a:r>
              <a:rPr lang="en-US" sz="2200" dirty="0"/>
              <a:t> – </a:t>
            </a:r>
            <a:r>
              <a:rPr lang="en-US" sz="2200" i="1" dirty="0" err="1"/>
              <a:t>zugos</a:t>
            </a:r>
            <a:r>
              <a:rPr lang="en-US" sz="2200" i="1" dirty="0"/>
              <a:t> – </a:t>
            </a:r>
          </a:p>
          <a:p>
            <a:pPr lvl="1"/>
            <a:r>
              <a:rPr lang="en-US" sz="1800" dirty="0"/>
              <a:t>Meanings:</a:t>
            </a:r>
          </a:p>
          <a:p>
            <a:pPr lvl="2"/>
            <a:r>
              <a:rPr lang="en-US" sz="1600" dirty="0"/>
              <a:t>A Yoke</a:t>
            </a:r>
          </a:p>
          <a:p>
            <a:pPr lvl="3"/>
            <a:r>
              <a:rPr lang="en-US" sz="1400" dirty="0"/>
              <a:t>a yoke that is put on draught cattle</a:t>
            </a:r>
          </a:p>
          <a:p>
            <a:pPr lvl="3"/>
            <a:r>
              <a:rPr lang="en-US" sz="1400" dirty="0"/>
              <a:t>metaphorically, used of any burden or bondage</a:t>
            </a:r>
          </a:p>
          <a:p>
            <a:pPr lvl="4"/>
            <a:r>
              <a:rPr lang="en-US" sz="1400" dirty="0"/>
              <a:t>as that of slavery</a:t>
            </a:r>
          </a:p>
          <a:p>
            <a:pPr lvl="4"/>
            <a:r>
              <a:rPr lang="en-US" sz="1400" dirty="0"/>
              <a:t>of troublesome laws imposed on one, especially of the Mosaic law, hence the name is so transferred to the commands of Christ as to contrast them with the commands of the Pharisees which were a veritable ‘yoke’; yet even Christ’s commands must be submitted to, though easier to be kept</a:t>
            </a:r>
          </a:p>
          <a:p>
            <a:pPr lvl="2"/>
            <a:r>
              <a:rPr lang="en-US" sz="1600" dirty="0"/>
              <a:t>Balance, Pair of Scales</a:t>
            </a:r>
          </a:p>
          <a:p>
            <a:pPr lvl="1"/>
            <a:r>
              <a:rPr lang="en-US" sz="1800" dirty="0"/>
              <a:t>KJV Occurrences – 6 times:</a:t>
            </a:r>
          </a:p>
          <a:p>
            <a:pPr lvl="2"/>
            <a:r>
              <a:rPr lang="en-US" sz="1600" dirty="0"/>
              <a:t>Yoke (5) Matthew 11:29-30 (2),  Acts 15:10, Galatians 5:1, I Timothy 6:1 </a:t>
            </a:r>
          </a:p>
          <a:p>
            <a:pPr lvl="2"/>
            <a:r>
              <a:rPr lang="en-US" sz="1600" dirty="0"/>
              <a:t>Pair of Balances (1)</a:t>
            </a:r>
          </a:p>
        </p:txBody>
      </p:sp>
    </p:spTree>
    <p:extLst>
      <p:ext uri="{BB962C8B-B14F-4D97-AF65-F5344CB8AC3E}">
        <p14:creationId xmlns:p14="http://schemas.microsoft.com/office/powerpoint/2010/main" val="355427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3" y="381000"/>
            <a:ext cx="9829798" cy="1219200"/>
          </a:xfrm>
        </p:spPr>
        <p:txBody>
          <a:bodyPr anchor="b">
            <a:normAutofit/>
          </a:bodyPr>
          <a:lstStyle/>
          <a:p>
            <a:r>
              <a:rPr lang="en-US" dirty="0"/>
              <a:t>Key Word Analysis</a:t>
            </a:r>
          </a:p>
        </p:txBody>
      </p:sp>
      <p:sp>
        <p:nvSpPr>
          <p:cNvPr id="14" name="Content Placeholder 13"/>
          <p:cNvSpPr>
            <a:spLocks noGrp="1"/>
          </p:cNvSpPr>
          <p:nvPr>
            <p:ph sz="half" idx="1"/>
          </p:nvPr>
        </p:nvSpPr>
        <p:spPr>
          <a:xfrm>
            <a:off x="1488168" y="1984248"/>
            <a:ext cx="9787844" cy="4187952"/>
          </a:xfrm>
        </p:spPr>
        <p:txBody>
          <a:bodyPr>
            <a:normAutofit/>
          </a:bodyPr>
          <a:lstStyle/>
          <a:p>
            <a:r>
              <a:rPr lang="en-US" dirty="0"/>
              <a:t>Measure, Measures -  </a:t>
            </a:r>
            <a:r>
              <a:rPr lang="el-GR" dirty="0"/>
              <a:t>χοῖνιξ</a:t>
            </a:r>
            <a:r>
              <a:rPr lang="en-US" dirty="0"/>
              <a:t> – </a:t>
            </a:r>
            <a:r>
              <a:rPr lang="en-US" i="1" dirty="0" err="1"/>
              <a:t>choinix</a:t>
            </a:r>
            <a:endParaRPr lang="en-US" i="1" dirty="0"/>
          </a:p>
          <a:p>
            <a:pPr lvl="1"/>
            <a:r>
              <a:rPr lang="en-US" dirty="0"/>
              <a:t>a </a:t>
            </a:r>
            <a:r>
              <a:rPr lang="en-US" i="1" dirty="0" err="1"/>
              <a:t>choenix</a:t>
            </a:r>
            <a:r>
              <a:rPr lang="en-US" dirty="0"/>
              <a:t>, a dry measure, containing four </a:t>
            </a:r>
            <a:r>
              <a:rPr lang="en-US" dirty="0" err="1"/>
              <a:t>cotylae</a:t>
            </a:r>
            <a:r>
              <a:rPr lang="en-US" dirty="0"/>
              <a:t> or two </a:t>
            </a:r>
            <a:r>
              <a:rPr lang="en-US" dirty="0" err="1"/>
              <a:t>setarii</a:t>
            </a:r>
            <a:r>
              <a:rPr lang="en-US" dirty="0"/>
              <a:t> (less than our quart, one liter) (or as much as would support a man of moderate appetite for a day)</a:t>
            </a:r>
          </a:p>
          <a:p>
            <a:pPr lvl="1"/>
            <a:r>
              <a:rPr lang="en-US" dirty="0"/>
              <a:t>We now call it a “liter”</a:t>
            </a:r>
          </a:p>
          <a:p>
            <a:pPr lvl="1"/>
            <a:r>
              <a:rPr lang="en-US" dirty="0"/>
              <a:t>KJV Occurrences – 2 times</a:t>
            </a:r>
          </a:p>
          <a:p>
            <a:endParaRPr lang="en-US" i="1" dirty="0"/>
          </a:p>
        </p:txBody>
      </p:sp>
    </p:spTree>
    <p:extLst>
      <p:ext uri="{BB962C8B-B14F-4D97-AF65-F5344CB8AC3E}">
        <p14:creationId xmlns:p14="http://schemas.microsoft.com/office/powerpoint/2010/main" val="388496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3" y="381000"/>
            <a:ext cx="9829798" cy="1219200"/>
          </a:xfrm>
        </p:spPr>
        <p:txBody>
          <a:bodyPr anchor="b">
            <a:normAutofit/>
          </a:bodyPr>
          <a:lstStyle/>
          <a:p>
            <a:r>
              <a:rPr lang="en-US" dirty="0"/>
              <a:t>Key Word Analysis</a:t>
            </a:r>
          </a:p>
        </p:txBody>
      </p:sp>
      <p:sp>
        <p:nvSpPr>
          <p:cNvPr id="14" name="Content Placeholder 13"/>
          <p:cNvSpPr>
            <a:spLocks noGrp="1"/>
          </p:cNvSpPr>
          <p:nvPr>
            <p:ph sz="half" idx="1"/>
          </p:nvPr>
        </p:nvSpPr>
        <p:spPr>
          <a:xfrm>
            <a:off x="1488168" y="1984248"/>
            <a:ext cx="6206444" cy="4187952"/>
          </a:xfrm>
        </p:spPr>
        <p:txBody>
          <a:bodyPr>
            <a:normAutofit/>
          </a:bodyPr>
          <a:lstStyle/>
          <a:p>
            <a:r>
              <a:rPr lang="en-US" dirty="0"/>
              <a:t>Hurt - </a:t>
            </a:r>
            <a:r>
              <a:rPr lang="el-GR" dirty="0"/>
              <a:t>ἀδικέω</a:t>
            </a:r>
            <a:r>
              <a:rPr lang="en-US" dirty="0"/>
              <a:t>  - </a:t>
            </a:r>
            <a:r>
              <a:rPr lang="en-US" i="1" dirty="0" err="1"/>
              <a:t>adikeo</a:t>
            </a:r>
            <a:r>
              <a:rPr lang="en-US" i="1" dirty="0"/>
              <a:t>̄</a:t>
            </a:r>
            <a:endParaRPr lang="en-US" dirty="0"/>
          </a:p>
          <a:p>
            <a:pPr lvl="1"/>
            <a:r>
              <a:rPr lang="en-US" dirty="0"/>
              <a:t>absolute</a:t>
            </a:r>
          </a:p>
          <a:p>
            <a:pPr lvl="2"/>
            <a:r>
              <a:rPr lang="en-US" dirty="0"/>
              <a:t>to act unjustly or wickedly, to sin</a:t>
            </a:r>
          </a:p>
          <a:p>
            <a:pPr lvl="2"/>
            <a:r>
              <a:rPr lang="en-US" dirty="0"/>
              <a:t>to be a criminal, to have violated the laws in some way</a:t>
            </a:r>
          </a:p>
          <a:p>
            <a:pPr lvl="2"/>
            <a:r>
              <a:rPr lang="en-US" dirty="0"/>
              <a:t>to do wrong</a:t>
            </a:r>
          </a:p>
          <a:p>
            <a:pPr lvl="2"/>
            <a:r>
              <a:rPr lang="en-US" dirty="0"/>
              <a:t>to do hurt</a:t>
            </a:r>
          </a:p>
          <a:p>
            <a:pPr lvl="1"/>
            <a:r>
              <a:rPr lang="en-US" dirty="0"/>
              <a:t>Transitive (affecting something else)</a:t>
            </a:r>
          </a:p>
          <a:p>
            <a:pPr lvl="2"/>
            <a:r>
              <a:rPr lang="en-US" dirty="0"/>
              <a:t>to do some wrong (tort) or sin in some respect</a:t>
            </a:r>
          </a:p>
          <a:p>
            <a:pPr lvl="2"/>
            <a:r>
              <a:rPr lang="en-US" dirty="0"/>
              <a:t>to wrong some one, act wickedly towards him</a:t>
            </a:r>
          </a:p>
          <a:p>
            <a:pPr lvl="2"/>
            <a:r>
              <a:rPr lang="en-US" dirty="0"/>
              <a:t>to hurt, damage, harm</a:t>
            </a:r>
          </a:p>
        </p:txBody>
      </p:sp>
      <p:sp>
        <p:nvSpPr>
          <p:cNvPr id="2" name="TextBox 1">
            <a:extLst>
              <a:ext uri="{FF2B5EF4-FFF2-40B4-BE49-F238E27FC236}">
                <a16:creationId xmlns:a16="http://schemas.microsoft.com/office/drawing/2014/main" id="{417A54B1-60B3-91C0-1701-47DB62FAD791}"/>
              </a:ext>
            </a:extLst>
          </p:cNvPr>
          <p:cNvSpPr txBox="1"/>
          <p:nvPr/>
        </p:nvSpPr>
        <p:spPr>
          <a:xfrm>
            <a:off x="7694612" y="2427827"/>
            <a:ext cx="3657599" cy="3447098"/>
          </a:xfrm>
          <a:prstGeom prst="rect">
            <a:avLst/>
          </a:prstGeom>
          <a:noFill/>
        </p:spPr>
        <p:txBody>
          <a:bodyPr wrap="square" rtlCol="0" anchor="ctr">
            <a:spAutoFit/>
          </a:bodyPr>
          <a:lstStyle/>
          <a:p>
            <a:pPr marL="285750" indent="-285750">
              <a:buFont typeface="Arial" panose="020B0604020202020204" pitchFamily="34" charset="0"/>
              <a:buChar char="•"/>
            </a:pPr>
            <a:r>
              <a:rPr lang="en-US" sz="2000" dirty="0"/>
              <a:t>KJV Occurrences: 34</a:t>
            </a:r>
          </a:p>
          <a:p>
            <a:pPr marL="742950" lvl="1" indent="-285750">
              <a:buFont typeface="Arial" panose="020B0604020202020204" pitchFamily="34" charset="0"/>
              <a:buChar char="•"/>
            </a:pPr>
            <a:r>
              <a:rPr lang="en-US" dirty="0"/>
              <a:t>Wrong – 11 (32.35%)</a:t>
            </a:r>
          </a:p>
          <a:p>
            <a:pPr marL="742950" lvl="1" indent="-285750">
              <a:buFont typeface="Arial" panose="020B0604020202020204" pitchFamily="34" charset="0"/>
              <a:buChar char="•"/>
            </a:pPr>
            <a:r>
              <a:rPr lang="en-US" dirty="0"/>
              <a:t>Hurt – 10 (29.41%)</a:t>
            </a:r>
          </a:p>
          <a:p>
            <a:pPr marL="742950" lvl="1" indent="-285750">
              <a:buFont typeface="Arial" panose="020B0604020202020204" pitchFamily="34" charset="0"/>
              <a:buChar char="•"/>
            </a:pPr>
            <a:r>
              <a:rPr lang="en-US" dirty="0"/>
              <a:t>Done – 3 (8.82%)</a:t>
            </a:r>
          </a:p>
          <a:p>
            <a:pPr marL="742950" lvl="1" indent="-285750">
              <a:buFont typeface="Arial" panose="020B0604020202020204" pitchFamily="34" charset="0"/>
              <a:buChar char="•"/>
            </a:pPr>
            <a:r>
              <a:rPr lang="en-US" dirty="0"/>
              <a:t>Do – 2 (5.88%)</a:t>
            </a:r>
          </a:p>
          <a:p>
            <a:pPr marL="742950" lvl="1" indent="-285750">
              <a:buFont typeface="Arial" panose="020B0604020202020204" pitchFamily="34" charset="0"/>
              <a:buChar char="•"/>
            </a:pPr>
            <a:r>
              <a:rPr lang="en-US" dirty="0"/>
              <a:t>Unjust – 2</a:t>
            </a:r>
          </a:p>
          <a:p>
            <a:pPr marL="742950" lvl="1" indent="-285750">
              <a:buFont typeface="Arial" panose="020B0604020202020204" pitchFamily="34" charset="0"/>
              <a:buChar char="•"/>
            </a:pPr>
            <a:r>
              <a:rPr lang="en-US" dirty="0"/>
              <a:t>Wronged – 2</a:t>
            </a:r>
          </a:p>
          <a:p>
            <a:pPr marL="742950" lvl="1" indent="-285750">
              <a:buFont typeface="Arial" panose="020B0604020202020204" pitchFamily="34" charset="0"/>
              <a:buChar char="•"/>
            </a:pPr>
            <a:r>
              <a:rPr lang="en-US" dirty="0"/>
              <a:t>Did – 1 (2.91%)</a:t>
            </a:r>
          </a:p>
          <a:p>
            <a:pPr marL="742950" lvl="1" indent="-285750">
              <a:buFont typeface="Arial" panose="020B0604020202020204" pitchFamily="34" charset="0"/>
              <a:buChar char="•"/>
            </a:pPr>
            <a:r>
              <a:rPr lang="en-US" dirty="0"/>
              <a:t>Doeth – 1</a:t>
            </a:r>
          </a:p>
          <a:p>
            <a:pPr marL="742950" lvl="1" indent="-285750">
              <a:buFont typeface="Arial" panose="020B0604020202020204" pitchFamily="34" charset="0"/>
              <a:buChar char="•"/>
            </a:pPr>
            <a:r>
              <a:rPr lang="en-US" dirty="0"/>
              <a:t>Injured – 1</a:t>
            </a:r>
          </a:p>
          <a:p>
            <a:pPr marL="742950" lvl="1" indent="-285750">
              <a:buFont typeface="Arial" panose="020B0604020202020204" pitchFamily="34" charset="0"/>
              <a:buChar char="•"/>
            </a:pPr>
            <a:r>
              <a:rPr lang="en-US" dirty="0"/>
              <a:t>Offender - 1</a:t>
            </a:r>
          </a:p>
          <a:p>
            <a:endParaRPr lang="en-US" dirty="0"/>
          </a:p>
        </p:txBody>
      </p:sp>
    </p:spTree>
    <p:extLst>
      <p:ext uri="{BB962C8B-B14F-4D97-AF65-F5344CB8AC3E}">
        <p14:creationId xmlns:p14="http://schemas.microsoft.com/office/powerpoint/2010/main" val="355208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B072-A263-CD73-545E-54104A297AEE}"/>
              </a:ext>
            </a:extLst>
          </p:cNvPr>
          <p:cNvSpPr>
            <a:spLocks noGrp="1"/>
          </p:cNvSpPr>
          <p:nvPr>
            <p:ph type="title"/>
          </p:nvPr>
        </p:nvSpPr>
        <p:spPr/>
        <p:txBody>
          <a:bodyPr anchor="ctr">
            <a:normAutofit/>
          </a:bodyPr>
          <a:lstStyle/>
          <a:p>
            <a:pPr algn="ctr"/>
            <a:r>
              <a:rPr lang="en-US" sz="7200" b="1" dirty="0"/>
              <a:t>Commodities</a:t>
            </a:r>
          </a:p>
        </p:txBody>
      </p:sp>
      <p:sp>
        <p:nvSpPr>
          <p:cNvPr id="3" name="Text Placeholder 2">
            <a:extLst>
              <a:ext uri="{FF2B5EF4-FFF2-40B4-BE49-F238E27FC236}">
                <a16:creationId xmlns:a16="http://schemas.microsoft.com/office/drawing/2014/main" id="{71C0EDDC-EC52-9DE5-7C16-D7F8E9B4726B}"/>
              </a:ext>
            </a:extLst>
          </p:cNvPr>
          <p:cNvSpPr>
            <a:spLocks noGrp="1"/>
          </p:cNvSpPr>
          <p:nvPr>
            <p:ph type="body" idx="1"/>
          </p:nvPr>
        </p:nvSpPr>
        <p:spPr/>
        <p:txBody>
          <a:bodyPr>
            <a:normAutofit/>
          </a:bodyPr>
          <a:lstStyle/>
          <a:p>
            <a:pPr algn="ctr"/>
            <a:r>
              <a:rPr lang="en-US" sz="3600" b="1" dirty="0"/>
              <a:t>Items Traded in General Use</a:t>
            </a:r>
          </a:p>
        </p:txBody>
      </p:sp>
    </p:spTree>
    <p:extLst>
      <p:ext uri="{BB962C8B-B14F-4D97-AF65-F5344CB8AC3E}">
        <p14:creationId xmlns:p14="http://schemas.microsoft.com/office/powerpoint/2010/main" val="2146347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3" y="381000"/>
            <a:ext cx="9829798" cy="1219200"/>
          </a:xfrm>
        </p:spPr>
        <p:txBody>
          <a:bodyPr anchor="b">
            <a:normAutofit/>
          </a:bodyPr>
          <a:lstStyle/>
          <a:p>
            <a:r>
              <a:rPr lang="en-US" dirty="0"/>
              <a:t>Key Word Analysis – The Grains</a:t>
            </a:r>
          </a:p>
        </p:txBody>
      </p:sp>
      <p:sp>
        <p:nvSpPr>
          <p:cNvPr id="14" name="Content Placeholder 13"/>
          <p:cNvSpPr>
            <a:spLocks noGrp="1"/>
          </p:cNvSpPr>
          <p:nvPr>
            <p:ph sz="half" idx="1"/>
          </p:nvPr>
        </p:nvSpPr>
        <p:spPr>
          <a:xfrm>
            <a:off x="1488168" y="1984248"/>
            <a:ext cx="9787844" cy="4187952"/>
          </a:xfrm>
        </p:spPr>
        <p:txBody>
          <a:bodyPr>
            <a:normAutofit lnSpcReduction="10000"/>
          </a:bodyPr>
          <a:lstStyle/>
          <a:p>
            <a:r>
              <a:rPr lang="en-US" dirty="0"/>
              <a:t>Wheat - </a:t>
            </a:r>
            <a:r>
              <a:rPr lang="el-GR" dirty="0"/>
              <a:t>σῖτος</a:t>
            </a:r>
            <a:r>
              <a:rPr lang="en-US" dirty="0"/>
              <a:t> – </a:t>
            </a:r>
            <a:r>
              <a:rPr lang="en-US" i="1" dirty="0" err="1"/>
              <a:t>sitos</a:t>
            </a:r>
            <a:endParaRPr lang="en-US" i="1" dirty="0"/>
          </a:p>
          <a:p>
            <a:pPr lvl="1"/>
            <a:r>
              <a:rPr lang="en-US" sz="1800" b="0" i="0" u="none" strike="noStrike" baseline="0" dirty="0">
                <a:solidFill>
                  <a:srgbClr val="292F33"/>
                </a:solidFill>
                <a:latin typeface="Verdana" panose="020B0604030504040204" pitchFamily="34" charset="0"/>
              </a:rPr>
              <a:t>wheat, grain</a:t>
            </a:r>
          </a:p>
          <a:p>
            <a:pPr lvl="2"/>
            <a:r>
              <a:rPr lang="en-US" sz="1600" dirty="0">
                <a:solidFill>
                  <a:srgbClr val="292F33"/>
                </a:solidFill>
                <a:latin typeface="Verdana" panose="020B0604030504040204" pitchFamily="34" charset="0"/>
              </a:rPr>
              <a:t>It should be noted than when “corn” is mentioned in the Bible, it refers to wheat, as corn is native to South America. In its original form, corn (Maize) was but three feet high and had an ear about one inch long. It was domesticated by Native Americans in Mexico about 9,000 years ago.</a:t>
            </a:r>
            <a:endParaRPr lang="en-US" sz="1600" b="0" i="1" u="none" strike="noStrike" baseline="0" dirty="0">
              <a:solidFill>
                <a:srgbClr val="292F33"/>
              </a:solidFill>
              <a:latin typeface="Verdana" panose="020B0604030504040204" pitchFamily="34" charset="0"/>
            </a:endParaRPr>
          </a:p>
          <a:p>
            <a:pPr lvl="1"/>
            <a:r>
              <a:rPr lang="en-US" sz="1800" dirty="0">
                <a:solidFill>
                  <a:srgbClr val="292F33"/>
                </a:solidFill>
                <a:latin typeface="Verdana" panose="020B0604030504040204" pitchFamily="34" charset="0"/>
              </a:rPr>
              <a:t>Total KJV Occurrences – 14 times</a:t>
            </a:r>
          </a:p>
          <a:p>
            <a:pPr lvl="2"/>
            <a:r>
              <a:rPr lang="en-US" sz="1600" dirty="0">
                <a:solidFill>
                  <a:srgbClr val="292F33"/>
                </a:solidFill>
                <a:latin typeface="Verdana" panose="020B0604030504040204" pitchFamily="34" charset="0"/>
              </a:rPr>
              <a:t>Wheat – 12 times</a:t>
            </a:r>
          </a:p>
          <a:p>
            <a:pPr lvl="2"/>
            <a:r>
              <a:rPr lang="en-US" sz="1600" dirty="0">
                <a:solidFill>
                  <a:srgbClr val="292F33"/>
                </a:solidFill>
                <a:latin typeface="Verdana" panose="020B0604030504040204" pitchFamily="34" charset="0"/>
              </a:rPr>
              <a:t>Corn – 2 times (Mark 4:28, Acts 7:12)</a:t>
            </a:r>
          </a:p>
          <a:p>
            <a:r>
              <a:rPr lang="en-US" dirty="0"/>
              <a:t>Barley - </a:t>
            </a:r>
            <a:r>
              <a:rPr lang="el-GR" dirty="0"/>
              <a:t>κριθή</a:t>
            </a:r>
            <a:r>
              <a:rPr lang="en-US" dirty="0"/>
              <a:t> - </a:t>
            </a:r>
            <a:r>
              <a:rPr lang="en-US" i="1" dirty="0" err="1"/>
              <a:t>krithe</a:t>
            </a:r>
            <a:r>
              <a:rPr lang="en-US" i="1" dirty="0"/>
              <a:t>̄</a:t>
            </a:r>
          </a:p>
          <a:p>
            <a:pPr lvl="2"/>
            <a:r>
              <a:rPr lang="en-US" sz="2000" dirty="0"/>
              <a:t>Barley</a:t>
            </a:r>
          </a:p>
          <a:p>
            <a:pPr lvl="2"/>
            <a:r>
              <a:rPr lang="en-US" sz="2000" dirty="0"/>
              <a:t>KJV Occurrence – 1 time</a:t>
            </a:r>
            <a:br>
              <a:rPr lang="en-US" sz="2200" dirty="0">
                <a:solidFill>
                  <a:srgbClr val="292F33"/>
                </a:solidFill>
                <a:latin typeface="Verdana" panose="020B0604030504040204" pitchFamily="34" charset="0"/>
              </a:rPr>
            </a:br>
            <a:endParaRPr lang="en-US" dirty="0"/>
          </a:p>
        </p:txBody>
      </p:sp>
    </p:spTree>
    <p:extLst>
      <p:ext uri="{BB962C8B-B14F-4D97-AF65-F5344CB8AC3E}">
        <p14:creationId xmlns:p14="http://schemas.microsoft.com/office/powerpoint/2010/main" val="356920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3" y="381000"/>
            <a:ext cx="9829798" cy="1219200"/>
          </a:xfrm>
        </p:spPr>
        <p:txBody>
          <a:bodyPr anchor="b">
            <a:normAutofit/>
          </a:bodyPr>
          <a:lstStyle/>
          <a:p>
            <a:r>
              <a:rPr lang="en-US" dirty="0"/>
              <a:t>Key Word Analysis – Oilseed Markets</a:t>
            </a:r>
          </a:p>
        </p:txBody>
      </p:sp>
      <p:sp>
        <p:nvSpPr>
          <p:cNvPr id="14" name="Content Placeholder 13"/>
          <p:cNvSpPr>
            <a:spLocks noGrp="1"/>
          </p:cNvSpPr>
          <p:nvPr>
            <p:ph sz="half" idx="1"/>
          </p:nvPr>
        </p:nvSpPr>
        <p:spPr>
          <a:xfrm>
            <a:off x="1488168" y="1984248"/>
            <a:ext cx="9787844" cy="4187952"/>
          </a:xfrm>
        </p:spPr>
        <p:txBody>
          <a:bodyPr>
            <a:normAutofit/>
          </a:bodyPr>
          <a:lstStyle/>
          <a:p>
            <a:r>
              <a:rPr lang="en-US" dirty="0"/>
              <a:t>Oil - </a:t>
            </a:r>
            <a:r>
              <a:rPr lang="el-GR" dirty="0"/>
              <a:t>ἔλαιον</a:t>
            </a:r>
            <a:r>
              <a:rPr lang="en-US" dirty="0"/>
              <a:t> – </a:t>
            </a:r>
            <a:r>
              <a:rPr lang="en-US" i="1" dirty="0" err="1"/>
              <a:t>elaion</a:t>
            </a:r>
            <a:endParaRPr lang="en-US" i="1" dirty="0"/>
          </a:p>
          <a:p>
            <a:pPr lvl="1"/>
            <a:r>
              <a:rPr lang="en-US" dirty="0"/>
              <a:t>Olive Oil</a:t>
            </a:r>
          </a:p>
          <a:p>
            <a:pPr lvl="2"/>
            <a:r>
              <a:rPr lang="en-US" dirty="0"/>
              <a:t>Fuel for Lamps</a:t>
            </a:r>
          </a:p>
          <a:p>
            <a:pPr lvl="2"/>
            <a:r>
              <a:rPr lang="en-US" dirty="0"/>
              <a:t>For Healing the Sick</a:t>
            </a:r>
          </a:p>
          <a:p>
            <a:pPr lvl="2"/>
            <a:r>
              <a:rPr lang="en-US" dirty="0"/>
              <a:t>For Anointing the Head and Body at Feasts</a:t>
            </a:r>
          </a:p>
          <a:p>
            <a:pPr lvl="2"/>
            <a:r>
              <a:rPr lang="en-US" dirty="0"/>
              <a:t>Mentioned Among Articles of Commerce</a:t>
            </a:r>
          </a:p>
          <a:p>
            <a:pPr lvl="1"/>
            <a:r>
              <a:rPr lang="en-US" dirty="0"/>
              <a:t>Total KJV Occurrences: 11 (all translated “oil”)</a:t>
            </a:r>
          </a:p>
          <a:p>
            <a:r>
              <a:rPr lang="en-US" dirty="0"/>
              <a:t>Olive Oil is traded on the global oilseed markets along with Rapeseed (Canola), Palm (Copra) Oil, Soybean Oil, Cottonseed Oil, Sunflower Oil, and Peanuts.</a:t>
            </a:r>
          </a:p>
          <a:p>
            <a:pPr lvl="1"/>
            <a:r>
              <a:rPr lang="en-US" dirty="0">
                <a:solidFill>
                  <a:srgbClr val="506084"/>
                </a:solidFill>
                <a:hlinkClick r:id="rId2">
                  <a:extLst>
                    <a:ext uri="{A12FA001-AC4F-418D-AE19-62706E023703}">
                      <ahyp:hlinkClr xmlns:ahyp="http://schemas.microsoft.com/office/drawing/2018/hyperlinkcolor" val="tx"/>
                    </a:ext>
                  </a:extLst>
                </a:hlinkClick>
              </a:rPr>
              <a:t>The Global Sal</a:t>
            </a:r>
            <a:r>
              <a:rPr lang="en-US" dirty="0">
                <a:solidFill>
                  <a:schemeClr val="accent4">
                    <a:lumMod val="50000"/>
                  </a:schemeClr>
                </a:solidFill>
                <a:hlinkClick r:id="rId2">
                  <a:extLst>
                    <a:ext uri="{A12FA001-AC4F-418D-AE19-62706E023703}">
                      <ahyp:hlinkClr xmlns:ahyp="http://schemas.microsoft.com/office/drawing/2018/hyperlinkcolor" val="tx"/>
                    </a:ext>
                  </a:extLst>
                </a:hlinkClick>
              </a:rPr>
              <a:t>ad Oil Swindle of 1963</a:t>
            </a:r>
            <a:endParaRPr lang="en-US" dirty="0">
              <a:solidFill>
                <a:schemeClr val="accent4">
                  <a:lumMod val="50000"/>
                </a:schemeClr>
              </a:solidFill>
            </a:endParaRPr>
          </a:p>
        </p:txBody>
      </p:sp>
    </p:spTree>
    <p:extLst>
      <p:ext uri="{BB962C8B-B14F-4D97-AF65-F5344CB8AC3E}">
        <p14:creationId xmlns:p14="http://schemas.microsoft.com/office/powerpoint/2010/main" val="162331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ESENTER_VERSION" val="6"/>
  <p:tag name="ARTICULATE_PROJECT_OPEN" val="0"/>
</p:tagLst>
</file>

<file path=ppt/theme/theme1.xml><?xml version="1.0" encoding="utf-8"?>
<a:theme xmlns:a="http://schemas.openxmlformats.org/drawingml/2006/main" name="Currency Symbols 16x9">
  <a:themeElements>
    <a:clrScheme name="Currency Symbols">
      <a:dk1>
        <a:srgbClr val="303030"/>
      </a:dk1>
      <a:lt1>
        <a:sysClr val="window" lastClr="FFFFFF"/>
      </a:lt1>
      <a:dk2>
        <a:srgbClr val="000000"/>
      </a:dk2>
      <a:lt2>
        <a:srgbClr val="E8DEC9"/>
      </a:lt2>
      <a:accent1>
        <a:srgbClr val="F7C547"/>
      </a:accent1>
      <a:accent2>
        <a:srgbClr val="AB3C33"/>
      </a:accent2>
      <a:accent3>
        <a:srgbClr val="506084"/>
      </a:accent3>
      <a:accent4>
        <a:srgbClr val="599EA5"/>
      </a:accent4>
      <a:accent5>
        <a:srgbClr val="758F21"/>
      </a:accent5>
      <a:accent6>
        <a:srgbClr val="894A27"/>
      </a:accent6>
      <a:hlink>
        <a:srgbClr val="506084"/>
      </a:hlink>
      <a:folHlink>
        <a:srgbClr val="828282"/>
      </a:folHlink>
    </a:clrScheme>
    <a:fontScheme name="Currency Symbols">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rrency symbols presentation (widescreen).potx" id="{0BEEB329-2C4D-4D02-9858-CA91ACE92AB1}" vid="{944DA297-E844-470D-A85C-00068074ACC2}"/>
    </a:ext>
  </a:extLst>
</a:theme>
</file>

<file path=ppt/theme/theme2.xml><?xml version="1.0" encoding="utf-8"?>
<a:theme xmlns:a="http://schemas.openxmlformats.org/drawingml/2006/main" name="Office Theme">
  <a:themeElements>
    <a:clrScheme name="Currency Symbols">
      <a:dk1>
        <a:srgbClr val="303030"/>
      </a:dk1>
      <a:lt1>
        <a:sysClr val="window" lastClr="FFFFFF"/>
      </a:lt1>
      <a:dk2>
        <a:srgbClr val="000000"/>
      </a:dk2>
      <a:lt2>
        <a:srgbClr val="E8DEC9"/>
      </a:lt2>
      <a:accent1>
        <a:srgbClr val="F7C547"/>
      </a:accent1>
      <a:accent2>
        <a:srgbClr val="AB3C33"/>
      </a:accent2>
      <a:accent3>
        <a:srgbClr val="506084"/>
      </a:accent3>
      <a:accent4>
        <a:srgbClr val="599EA5"/>
      </a:accent4>
      <a:accent5>
        <a:srgbClr val="758F21"/>
      </a:accent5>
      <a:accent6>
        <a:srgbClr val="894A27"/>
      </a:accent6>
      <a:hlink>
        <a:srgbClr val="506084"/>
      </a:hlink>
      <a:folHlink>
        <a:srgbClr val="828282"/>
      </a:folHlink>
    </a:clrScheme>
    <a:fontScheme name="Currency Symbols">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urrency Symbols">
      <a:dk1>
        <a:srgbClr val="303030"/>
      </a:dk1>
      <a:lt1>
        <a:sysClr val="window" lastClr="FFFFFF"/>
      </a:lt1>
      <a:dk2>
        <a:srgbClr val="000000"/>
      </a:dk2>
      <a:lt2>
        <a:srgbClr val="E8DEC9"/>
      </a:lt2>
      <a:accent1>
        <a:srgbClr val="F7C547"/>
      </a:accent1>
      <a:accent2>
        <a:srgbClr val="AB3C33"/>
      </a:accent2>
      <a:accent3>
        <a:srgbClr val="506084"/>
      </a:accent3>
      <a:accent4>
        <a:srgbClr val="599EA5"/>
      </a:accent4>
      <a:accent5>
        <a:srgbClr val="758F21"/>
      </a:accent5>
      <a:accent6>
        <a:srgbClr val="894A27"/>
      </a:accent6>
      <a:hlink>
        <a:srgbClr val="506084"/>
      </a:hlink>
      <a:folHlink>
        <a:srgbClr val="828282"/>
      </a:folHlink>
    </a:clrScheme>
    <a:fontScheme name="Currency Symbols">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TM02900722[[fn=Ion Boardroom]]</Template>
  <TotalTime>1201</TotalTime>
  <Words>2318</Words>
  <Application>Microsoft Office PowerPoint</Application>
  <PresentationFormat>Custom</PresentationFormat>
  <Paragraphs>185</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Cambria</vt:lpstr>
      <vt:lpstr>Verdana</vt:lpstr>
      <vt:lpstr>Currency Symbols 16x9</vt:lpstr>
      <vt:lpstr>The Third Seal: The Black Horse of Inflation - Part I</vt:lpstr>
      <vt:lpstr>The Third Seal – The Black Horse</vt:lpstr>
      <vt:lpstr>Key Word Analysis</vt:lpstr>
      <vt:lpstr>Key Word Analysis</vt:lpstr>
      <vt:lpstr>Key Word Analysis</vt:lpstr>
      <vt:lpstr>Key Word Analysis</vt:lpstr>
      <vt:lpstr>Commodities</vt:lpstr>
      <vt:lpstr>Key Word Analysis – The Grains</vt:lpstr>
      <vt:lpstr>Key Word Analysis – Oilseed Markets</vt:lpstr>
      <vt:lpstr>PowerPoint Presentation</vt:lpstr>
      <vt:lpstr>Key Word Analysis</vt:lpstr>
      <vt:lpstr>Currency in the End Times</vt:lpstr>
      <vt:lpstr>Key Word Analysis</vt:lpstr>
      <vt:lpstr>Understanding Money in Ancient Times  as Compared to Modern Times</vt:lpstr>
      <vt:lpstr>Understanding English Money when the King James Version was Translated (1611-1769)</vt:lpstr>
      <vt:lpstr>British Money at the Present</vt:lpstr>
      <vt:lpstr>Calculating Financial Equivalents</vt:lpstr>
      <vt:lpstr>Calculating Financial Equivalents</vt:lpstr>
      <vt:lpstr>Calculating Financial Equivalents</vt:lpstr>
      <vt:lpstr>Historical Hyperinflation Equivalents</vt:lpstr>
      <vt:lpstr>The Dutch Experiment</vt:lpstr>
      <vt:lpstr>The Dutch Experiment (1600-1850)</vt:lpstr>
      <vt:lpstr>The Dutch Experiment (1600-1850)</vt:lpstr>
      <vt:lpstr>The Dutch Experiment (1600-1850)</vt:lpstr>
      <vt:lpstr>The Tulip Bulb Crash of 1637</vt:lpstr>
      <vt:lpstr>The Amsterdam Exchange</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Third Seal: The Black Horse of Inflation</dc:title>
  <dc:creator>Tom Mack</dc:creator>
  <cp:lastModifiedBy>Tom Mack</cp:lastModifiedBy>
  <cp:revision>12</cp:revision>
  <dcterms:created xsi:type="dcterms:W3CDTF">2022-05-29T16:07:05Z</dcterms:created>
  <dcterms:modified xsi:type="dcterms:W3CDTF">2022-06-07T04:51:26Z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